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50"/>
  </p:notesMasterIdLst>
  <p:sldIdLst>
    <p:sldId id="259" r:id="rId3"/>
    <p:sldId id="282" r:id="rId4"/>
    <p:sldId id="260" r:id="rId5"/>
    <p:sldId id="258" r:id="rId6"/>
    <p:sldId id="284" r:id="rId7"/>
    <p:sldId id="262" r:id="rId8"/>
    <p:sldId id="309" r:id="rId9"/>
    <p:sldId id="316" r:id="rId10"/>
    <p:sldId id="317" r:id="rId11"/>
    <p:sldId id="318" r:id="rId12"/>
    <p:sldId id="286" r:id="rId13"/>
    <p:sldId id="263" r:id="rId14"/>
    <p:sldId id="269" r:id="rId15"/>
    <p:sldId id="319" r:id="rId16"/>
    <p:sldId id="320" r:id="rId17"/>
    <p:sldId id="321" r:id="rId18"/>
    <p:sldId id="322" r:id="rId19"/>
    <p:sldId id="288" r:id="rId20"/>
    <p:sldId id="290" r:id="rId21"/>
    <p:sldId id="323" r:id="rId22"/>
    <p:sldId id="329" r:id="rId23"/>
    <p:sldId id="331" r:id="rId24"/>
    <p:sldId id="330" r:id="rId25"/>
    <p:sldId id="324" r:id="rId26"/>
    <p:sldId id="325" r:id="rId27"/>
    <p:sldId id="326" r:id="rId28"/>
    <p:sldId id="294" r:id="rId29"/>
    <p:sldId id="295" r:id="rId30"/>
    <p:sldId id="296" r:id="rId31"/>
    <p:sldId id="297" r:id="rId32"/>
    <p:sldId id="327" r:id="rId33"/>
    <p:sldId id="299" r:id="rId34"/>
    <p:sldId id="300" r:id="rId35"/>
    <p:sldId id="302" r:id="rId36"/>
    <p:sldId id="301" r:id="rId37"/>
    <p:sldId id="303" r:id="rId38"/>
    <p:sldId id="328" r:id="rId39"/>
    <p:sldId id="314" r:id="rId40"/>
    <p:sldId id="315" r:id="rId41"/>
    <p:sldId id="274" r:id="rId42"/>
    <p:sldId id="307" r:id="rId43"/>
    <p:sldId id="308" r:id="rId44"/>
    <p:sldId id="280" r:id="rId45"/>
    <p:sldId id="281" r:id="rId46"/>
    <p:sldId id="265" r:id="rId47"/>
    <p:sldId id="266" r:id="rId48"/>
    <p:sldId id="267" r:id="rId49"/>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309"/>
            <p14:sldId id="316"/>
            <p14:sldId id="317"/>
            <p14:sldId id="318"/>
            <p14:sldId id="286"/>
            <p14:sldId id="263"/>
            <p14:sldId id="269"/>
            <p14:sldId id="319"/>
            <p14:sldId id="320"/>
            <p14:sldId id="321"/>
            <p14:sldId id="322"/>
            <p14:sldId id="288"/>
            <p14:sldId id="290"/>
            <p14:sldId id="323"/>
            <p14:sldId id="329"/>
            <p14:sldId id="331"/>
            <p14:sldId id="330"/>
            <p14:sldId id="324"/>
            <p14:sldId id="325"/>
            <p14:sldId id="326"/>
            <p14:sldId id="294"/>
            <p14:sldId id="295"/>
            <p14:sldId id="296"/>
            <p14:sldId id="297"/>
            <p14:sldId id="327"/>
            <p14:sldId id="299"/>
            <p14:sldId id="300"/>
            <p14:sldId id="302"/>
            <p14:sldId id="301"/>
            <p14:sldId id="303"/>
            <p14:sldId id="328"/>
            <p14:sldId id="314"/>
            <p14:sldId id="31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p:scale>
          <a:sx n="97" d="100"/>
          <a:sy n="97" d="100"/>
        </p:scale>
        <p:origin x="208"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23-May-2017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r>
              <a:rPr lang="en-US" dirty="0" smtClean="0"/>
              <a:t>!</a:t>
            </a:r>
          </a:p>
          <a:p>
            <a:r>
              <a:rPr lang="en-US" dirty="0" smtClean="0"/>
              <a:t>Also works for deployed executables</a:t>
            </a:r>
            <a:r>
              <a:rPr lang="en-US" baseline="0" dirty="0" smtClean="0"/>
              <a:t>, and has v</a:t>
            </a:r>
            <a:r>
              <a:rPr lang="en-US" dirty="0" smtClean="0"/>
              <a:t>ery</a:t>
            </a:r>
            <a:r>
              <a:rPr lang="en-US" baseline="0" dirty="0" smtClean="0"/>
              <a:t> l</a:t>
            </a:r>
            <a:r>
              <a:rPr lang="en-US" dirty="0" smtClean="0"/>
              <a:t>ow overhead</a:t>
            </a:r>
          </a:p>
          <a:p>
            <a:r>
              <a:rPr lang="en-US" dirty="0" smtClean="0"/>
              <a:t>View the results with DebugView by Sysinternals [now Microsoft]</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15</a:t>
            </a:fld>
            <a:endParaRPr lang="en-US"/>
          </a:p>
        </p:txBody>
      </p:sp>
    </p:spTree>
    <p:extLst>
      <p:ext uri="{BB962C8B-B14F-4D97-AF65-F5344CB8AC3E}">
        <p14:creationId xmlns:p14="http://schemas.microsoft.com/office/powerpoint/2010/main" val="3036930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21</a:t>
            </a:fld>
            <a:endParaRPr lang="en-US"/>
          </a:p>
        </p:txBody>
      </p:sp>
    </p:spTree>
    <p:extLst>
      <p:ext uri="{BB962C8B-B14F-4D97-AF65-F5344CB8AC3E}">
        <p14:creationId xmlns:p14="http://schemas.microsoft.com/office/powerpoint/2010/main" val="416387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22</a:t>
            </a:fld>
            <a:endParaRPr lang="en-US"/>
          </a:p>
        </p:txBody>
      </p:sp>
    </p:spTree>
    <p:extLst>
      <p:ext uri="{BB962C8B-B14F-4D97-AF65-F5344CB8AC3E}">
        <p14:creationId xmlns:p14="http://schemas.microsoft.com/office/powerpoint/2010/main" val="61208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266049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1450149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2293313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36</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34531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If the pause request is generated from a clone of a reentrant VI, it will pause all clones of that VI</a:t>
            </a:r>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1941871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41</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42</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44</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45</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46</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47</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5716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12</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13</a:t>
            </a:fld>
            <a:endParaRPr lang="en-US"/>
          </a:p>
        </p:txBody>
      </p:sp>
    </p:spTree>
    <p:extLst>
      <p:ext uri="{BB962C8B-B14F-4D97-AF65-F5344CB8AC3E}">
        <p14:creationId xmlns:p14="http://schemas.microsoft.com/office/powerpoint/2010/main" val="3466565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AgXcyf2Ta_A"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9.jpeg"/><Relationship Id="rId4" Type="http://schemas.openxmlformats.org/officeDocument/2006/relationships/image" Target="../media/image48.tiff"/></Relationships>
</file>

<file path=ppt/slides/_rels/slide3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2.tiff"/></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54.tiff"/></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58.jpg"/><Relationship Id="rId5" Type="http://schemas.openxmlformats.org/officeDocument/2006/relationships/image" Target="../media/image39.png"/><Relationship Id="rId4" Type="http://schemas.openxmlformats.org/officeDocument/2006/relationships/hyperlink" Target="https://bitbucket.org/lavag/labview-task-manag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VIs Throwing Random Errors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493" y="1256852"/>
            <a:ext cx="5260308" cy="2732218"/>
          </a:xfrm>
        </p:spPr>
      </p:pic>
      <p:sp>
        <p:nvSpPr>
          <p:cNvPr id="4" name="Text Placeholder 3"/>
          <p:cNvSpPr>
            <a:spLocks noGrp="1"/>
          </p:cNvSpPr>
          <p:nvPr>
            <p:ph type="body" sz="quarter" idx="10"/>
          </p:nvPr>
        </p:nvSpPr>
        <p:spPr/>
        <p:txBody>
          <a:bodyPr/>
          <a:lstStyle/>
          <a:p>
            <a:r>
              <a:rPr lang="en-US" dirty="0"/>
              <a:t> … and no easy way to get to them</a:t>
            </a:r>
          </a:p>
        </p:txBody>
      </p:sp>
      <p:sp>
        <p:nvSpPr>
          <p:cNvPr id="16" name="TextBox 15"/>
          <p:cNvSpPr txBox="1"/>
          <p:nvPr/>
        </p:nvSpPr>
        <p:spPr>
          <a:xfrm>
            <a:off x="4266216" y="4069700"/>
            <a:ext cx="2391142" cy="400110"/>
          </a:xfrm>
          <a:prstGeom prst="rect">
            <a:avLst/>
          </a:prstGeom>
          <a:solidFill>
            <a:schemeClr val="accent1">
              <a:lumMod val="20000"/>
              <a:lumOff val="80000"/>
            </a:schemeClr>
          </a:solidFill>
        </p:spPr>
        <p:txBody>
          <a:bodyPr wrap="square" lIns="0" rIns="0" rtlCol="0">
            <a:spAutoFit/>
          </a:bodyPr>
          <a:lstStyle/>
          <a:p>
            <a:pPr algn="ctr"/>
            <a:r>
              <a:rPr lang="en-US" sz="2000" dirty="0"/>
              <a:t>Oh </a:t>
            </a:r>
            <a:r>
              <a:rPr lang="en-US" sz="2000" b="1" dirty="0"/>
              <a:t>THAT’s</a:t>
            </a:r>
            <a:r>
              <a:rPr lang="en-US" sz="2000" dirty="0"/>
              <a:t> helpful!</a:t>
            </a:r>
          </a:p>
        </p:txBody>
      </p:sp>
    </p:spTree>
    <p:extLst>
      <p:ext uri="{BB962C8B-B14F-4D97-AF65-F5344CB8AC3E}">
        <p14:creationId xmlns:p14="http://schemas.microsoft.com/office/powerpoint/2010/main" val="406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tretch/>
        </p:blipFill>
        <p:spPr>
          <a:xfrm rot="16200000">
            <a:off x="6945333" y="-221791"/>
            <a:ext cx="1420238" cy="2412460"/>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7395783"/>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smtClean="0"/>
                        <a:t>+ Not </a:t>
                      </a:r>
                      <a:r>
                        <a:rPr lang="en-US" dirty="0"/>
                        <a:t>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smtClean="0"/>
                        <a:t>+ Per </a:t>
                      </a:r>
                      <a:r>
                        <a:rPr lang="en-US" dirty="0" smtClean="0"/>
                        <a:t>LabVIEW </a:t>
                      </a:r>
                      <a:r>
                        <a:rPr lang="en-US" dirty="0"/>
                        <a:t>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Often forgotten, overlooked</a:t>
            </a:r>
            <a:endParaRPr lang="en-US" dirty="0"/>
          </a:p>
        </p:txBody>
      </p:sp>
      <p:sp>
        <p:nvSpPr>
          <p:cNvPr id="4" name="Content Placeholder 2"/>
          <p:cNvSpPr>
            <a:spLocks noGrp="1"/>
          </p:cNvSpPr>
          <p:nvPr>
            <p:ph idx="1"/>
          </p:nvPr>
        </p:nvSpPr>
        <p:spPr>
          <a:xfrm>
            <a:off x="454025" y="1352201"/>
            <a:ext cx="5761038" cy="2857986"/>
          </a:xfrm>
        </p:spPr>
        <p:txBody>
          <a:bodyPr/>
          <a:lstStyle/>
          <a:p>
            <a:pPr marL="0" indent="0">
              <a:buNone/>
            </a:pPr>
            <a:r>
              <a:rPr lang="en-US" sz="2000" dirty="0" smtClean="0"/>
              <a:t>Suspend when called</a:t>
            </a:r>
          </a:p>
          <a:p>
            <a:r>
              <a:rPr lang="en-US" dirty="0" smtClean="0"/>
              <a:t>Access this from “SubVI Node Setup”</a:t>
            </a:r>
          </a:p>
          <a:p>
            <a:r>
              <a:rPr lang="en-US" dirty="0" smtClean="0"/>
              <a:t>Suspends a </a:t>
            </a:r>
            <a:r>
              <a:rPr lang="en-US" dirty="0" err="1" smtClean="0"/>
              <a:t>subVI</a:t>
            </a:r>
            <a:r>
              <a:rPr lang="en-US" dirty="0" smtClean="0"/>
              <a:t> when called and waits for user interaction</a:t>
            </a:r>
          </a:p>
          <a:p>
            <a:pPr lvl="1"/>
            <a:r>
              <a:rPr lang="en-US" dirty="0" smtClean="0"/>
              <a:t>Allows changes to input values, then re-execute</a:t>
            </a:r>
          </a:p>
          <a:p>
            <a:pPr lvl="1"/>
            <a:r>
              <a:rPr lang="en-US" dirty="0" smtClean="0"/>
              <a:t>Allows changing the output, then return to caller</a:t>
            </a:r>
          </a:p>
          <a:p>
            <a:r>
              <a:rPr lang="en-US" dirty="0" smtClean="0"/>
              <a:t>A poor-man’s (yet extremely effective) unit testing</a:t>
            </a:r>
          </a:p>
          <a:p>
            <a:r>
              <a:rPr lang="en-US" dirty="0" smtClean="0"/>
              <a:t>Video Demo: </a:t>
            </a:r>
            <a:r>
              <a:rPr lang="en-US" dirty="0" smtClean="0">
                <a:hlinkClick r:id="rId2"/>
              </a:rPr>
              <a:t>https://youtu.be/AgXcyf2Ta_A</a:t>
            </a:r>
            <a:endParaRPr lang="en-US" dirty="0"/>
          </a:p>
        </p:txBody>
      </p:sp>
      <p:sp>
        <p:nvSpPr>
          <p:cNvPr id="8" name="Text Placeholder 7"/>
          <p:cNvSpPr>
            <a:spLocks noGrp="1"/>
          </p:cNvSpPr>
          <p:nvPr>
            <p:ph type="body" sz="quarter" idx="10"/>
          </p:nvPr>
        </p:nvSpPr>
        <p:spPr/>
        <p:txBody>
          <a:bodyPr/>
          <a:lstStyle/>
          <a:p>
            <a:r>
              <a:rPr lang="en-US" smtClean="0"/>
              <a:t>or just plain ol’ “huh, I-never-knew-about-that”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21" y="1042790"/>
            <a:ext cx="2624404" cy="18145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221" y="2911521"/>
            <a:ext cx="1219201" cy="609601"/>
          </a:xfrm>
          <a:prstGeom prst="rect">
            <a:avLst/>
          </a:prstGeom>
        </p:spPr>
      </p:pic>
    </p:spTree>
    <p:extLst>
      <p:ext uri="{BB962C8B-B14F-4D97-AF65-F5344CB8AC3E}">
        <p14:creationId xmlns:p14="http://schemas.microsoft.com/office/powerpoint/2010/main" val="125339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many Free, 3rd-party Debugging Tools</a:t>
            </a:r>
            <a:endParaRPr lang="en-US" dirty="0"/>
          </a:p>
        </p:txBody>
      </p:sp>
      <p:sp>
        <p:nvSpPr>
          <p:cNvPr id="4" name="Content Placeholder 2"/>
          <p:cNvSpPr>
            <a:spLocks noGrp="1"/>
          </p:cNvSpPr>
          <p:nvPr>
            <p:ph idx="1"/>
          </p:nvPr>
        </p:nvSpPr>
        <p:spPr>
          <a:xfrm>
            <a:off x="454025" y="1194319"/>
            <a:ext cx="6323013" cy="3209406"/>
          </a:xfrm>
        </p:spPr>
        <p:txBody>
          <a:bodyPr/>
          <a:lstStyle/>
          <a:p>
            <a:r>
              <a:rPr lang="en-US" sz="2400" dirty="0" err="1" smtClean="0"/>
              <a:t>WinDebugLogging</a:t>
            </a:r>
            <a:endParaRPr lang="en-US" sz="2400" dirty="0" smtClean="0"/>
          </a:p>
          <a:p>
            <a:pPr lvl="1"/>
            <a:r>
              <a:rPr lang="en-US" sz="2000" dirty="0" smtClean="0"/>
              <a:t>Write debug strings to the Windows debug interface</a:t>
            </a:r>
          </a:p>
          <a:p>
            <a:pPr lvl="1"/>
            <a:r>
              <a:rPr lang="en-US" sz="2000" dirty="0" smtClean="0"/>
              <a:t>Dr. Damien (</a:t>
            </a:r>
            <a:r>
              <a:rPr lang="en-US" sz="2000" dirty="0" err="1" smtClean="0"/>
              <a:t>DFGray</a:t>
            </a:r>
            <a:r>
              <a:rPr lang="en-US" sz="2000" dirty="0" smtClean="0"/>
              <a:t>), Nov-2008</a:t>
            </a:r>
          </a:p>
          <a:p>
            <a:pPr lvl="1"/>
            <a:r>
              <a:rPr lang="en-US" sz="2000" dirty="0" smtClean="0"/>
              <a:t>DebugView (from Sysinternals [Microsoft])</a:t>
            </a:r>
          </a:p>
          <a:p>
            <a:pPr lvl="1"/>
            <a:endParaRPr lang="en-US" sz="2000" dirty="0" smtClean="0"/>
          </a:p>
          <a:p>
            <a:r>
              <a:rPr lang="en-US" sz="2400" dirty="0" err="1" smtClean="0"/>
              <a:t>WinDebugLogProbe</a:t>
            </a:r>
            <a:endParaRPr lang="en-US" sz="2400" dirty="0" smtClean="0"/>
          </a:p>
          <a:p>
            <a:pPr lvl="1"/>
            <a:r>
              <a:rPr lang="en-US" sz="2000" dirty="0" smtClean="0"/>
              <a:t>Tim </a:t>
            </a:r>
            <a:r>
              <a:rPr lang="en-US" sz="2000" dirty="0" err="1" smtClean="0"/>
              <a:t>Vargo</a:t>
            </a:r>
            <a:endParaRPr lang="en-US" sz="2000" dirty="0"/>
          </a:p>
        </p:txBody>
      </p:sp>
      <p:sp>
        <p:nvSpPr>
          <p:cNvPr id="3" name="Text Placeholder 2"/>
          <p:cNvSpPr>
            <a:spLocks noGrp="1"/>
          </p:cNvSpPr>
          <p:nvPr>
            <p:ph type="body" sz="quarter" idx="10"/>
          </p:nvPr>
        </p:nvSpPr>
        <p:spPr/>
        <p:txBody>
          <a:bodyPr/>
          <a:lstStyle/>
          <a:p>
            <a:r>
              <a:rPr lang="en-US" dirty="0" smtClean="0"/>
              <a:t>These will retain information even if LabVIEW crashes!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905" y="1459753"/>
            <a:ext cx="725959" cy="393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348" y="2342081"/>
            <a:ext cx="704850" cy="7048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4014" y="3046931"/>
            <a:ext cx="704850" cy="704850"/>
          </a:xfrm>
          <a:prstGeom prst="rect">
            <a:avLst/>
          </a:prstGeom>
        </p:spPr>
      </p:pic>
    </p:spTree>
    <p:extLst>
      <p:ext uri="{BB962C8B-B14F-4D97-AF65-F5344CB8AC3E}">
        <p14:creationId xmlns:p14="http://schemas.microsoft.com/office/powerpoint/2010/main" val="307661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More NI debugging tools</a:t>
            </a:r>
            <a:endParaRPr lang="en-US" dirty="0"/>
          </a:p>
        </p:txBody>
      </p:sp>
      <p:sp>
        <p:nvSpPr>
          <p:cNvPr id="6" name="Content Placeholder 5"/>
          <p:cNvSpPr>
            <a:spLocks noGrp="1"/>
          </p:cNvSpPr>
          <p:nvPr>
            <p:ph idx="1"/>
          </p:nvPr>
        </p:nvSpPr>
        <p:spPr>
          <a:xfrm>
            <a:off x="454026" y="1398958"/>
            <a:ext cx="4070349" cy="2998671"/>
          </a:xfrm>
        </p:spPr>
        <p:txBody>
          <a:bodyPr/>
          <a:lstStyle/>
          <a:p>
            <a:r>
              <a:rPr lang="en-US" dirty="0" smtClean="0"/>
              <a:t>Event Inspector</a:t>
            </a:r>
          </a:p>
          <a:p>
            <a:pPr lvl="1"/>
            <a:r>
              <a:rPr lang="en-US" dirty="0" smtClean="0"/>
              <a:t>Introduced with LabVIEW 2013</a:t>
            </a:r>
          </a:p>
          <a:p>
            <a:pPr lvl="1"/>
            <a:r>
              <a:rPr lang="en-US" dirty="0" smtClean="0"/>
              <a:t>Gains new understandings into the inner workings of our event structures</a:t>
            </a:r>
            <a:endParaRPr lang="en-US" dirty="0"/>
          </a:p>
        </p:txBody>
      </p:sp>
      <p:sp>
        <p:nvSpPr>
          <p:cNvPr id="7" name="Text Placeholder 6"/>
          <p:cNvSpPr>
            <a:spLocks noGrp="1"/>
          </p:cNvSpPr>
          <p:nvPr>
            <p:ph type="body" sz="quarter" idx="10"/>
          </p:nvPr>
        </p:nvSpPr>
        <p:spPr/>
        <p:txBody>
          <a:bodyPr/>
          <a:lstStyle/>
          <a:p>
            <a:r>
              <a:rPr lang="en-US" smtClean="0"/>
              <a:t>Built-in to LabVIEW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509" y="1508003"/>
            <a:ext cx="4045116" cy="2370185"/>
          </a:xfrm>
          <a:prstGeom prst="rect">
            <a:avLst/>
          </a:prstGeom>
        </p:spPr>
      </p:pic>
    </p:spTree>
    <p:extLst>
      <p:ext uri="{BB962C8B-B14F-4D97-AF65-F5344CB8AC3E}">
        <p14:creationId xmlns:p14="http://schemas.microsoft.com/office/powerpoint/2010/main" val="125014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More NI debugging tools</a:t>
            </a:r>
            <a:endParaRPr lang="en-US" dirty="0"/>
          </a:p>
        </p:txBody>
      </p:sp>
      <p:sp>
        <p:nvSpPr>
          <p:cNvPr id="6" name="Content Placeholder 5"/>
          <p:cNvSpPr>
            <a:spLocks noGrp="1"/>
          </p:cNvSpPr>
          <p:nvPr>
            <p:ph idx="1"/>
          </p:nvPr>
        </p:nvSpPr>
        <p:spPr>
          <a:xfrm>
            <a:off x="454025" y="1398958"/>
            <a:ext cx="5075238" cy="2998671"/>
          </a:xfrm>
        </p:spPr>
        <p:txBody>
          <a:bodyPr/>
          <a:lstStyle/>
          <a:p>
            <a:r>
              <a:rPr lang="en-US" dirty="0" smtClean="0"/>
              <a:t>VI Analyzer</a:t>
            </a:r>
          </a:p>
          <a:p>
            <a:pPr lvl="1"/>
            <a:r>
              <a:rPr lang="en-US" dirty="0" smtClean="0"/>
              <a:t>VI Analyzer does its job well, but it intends to perform a </a:t>
            </a:r>
            <a:r>
              <a:rPr lang="en-US" b="1" dirty="0" smtClean="0"/>
              <a:t>static</a:t>
            </a:r>
            <a:r>
              <a:rPr lang="en-US" dirty="0" smtClean="0"/>
              <a:t> analysis of VIs, not a </a:t>
            </a:r>
            <a:r>
              <a:rPr lang="en-US" b="1" dirty="0" smtClean="0"/>
              <a:t>dynamic</a:t>
            </a:r>
            <a:r>
              <a:rPr lang="en-US" dirty="0" smtClean="0"/>
              <a:t> analysis of code while running</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675" y="827837"/>
            <a:ext cx="3145188" cy="4006609"/>
          </a:xfrm>
          <a:prstGeom prst="rect">
            <a:avLst/>
          </a:prstGeom>
        </p:spPr>
      </p:pic>
    </p:spTree>
    <p:extLst>
      <p:ext uri="{BB962C8B-B14F-4D97-AF65-F5344CB8AC3E}">
        <p14:creationId xmlns:p14="http://schemas.microsoft.com/office/powerpoint/2010/main" val="248305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More NI debugging tools</a:t>
            </a:r>
            <a:endParaRPr lang="en-US" dirty="0"/>
          </a:p>
        </p:txBody>
      </p:sp>
      <p:sp>
        <p:nvSpPr>
          <p:cNvPr id="6" name="Content Placeholder 5"/>
          <p:cNvSpPr>
            <a:spLocks noGrp="1"/>
          </p:cNvSpPr>
          <p:nvPr>
            <p:ph idx="1"/>
          </p:nvPr>
        </p:nvSpPr>
        <p:spPr/>
        <p:txBody>
          <a:bodyPr/>
          <a:lstStyle/>
          <a:p>
            <a:r>
              <a:rPr lang="en-US" dirty="0" smtClean="0"/>
              <a:t>Desktop Execution Trace Toolkit (DETT)</a:t>
            </a:r>
          </a:p>
          <a:p>
            <a:pPr lvl="1"/>
            <a:r>
              <a:rPr lang="en-US" dirty="0" smtClean="0"/>
              <a:t>The DETT product is very good at what it was designed to do</a:t>
            </a:r>
          </a:p>
          <a:p>
            <a:pPr lvl="2"/>
            <a:r>
              <a:rPr lang="en-US" dirty="0" smtClean="0"/>
              <a:t>dynamic execution traces provide a fantastic wealth of evidence when event timing and/or sequence information is critical</a:t>
            </a:r>
          </a:p>
          <a:p>
            <a:pPr lvl="2"/>
            <a:r>
              <a:rPr lang="en-US" dirty="0" smtClean="0"/>
              <a:t>… but they don’t provide non-event related </a:t>
            </a:r>
            <a:r>
              <a:rPr lang="en-US" dirty="0" smtClean="0"/>
              <a:t>information, such as state</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r>
              <a:rPr lang="en-US" sz="2200" dirty="0" smtClean="0"/>
              <a:t>The </a:t>
            </a:r>
            <a:r>
              <a:rPr lang="en-US" sz="2200" dirty="0"/>
              <a:t>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additive="base">
                                        <p:cTn id="1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824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a:t>
            </a:r>
            <a:r>
              <a:rPr lang="en-US" sz="2000" dirty="0" smtClean="0"/>
              <a:t>may or may not share a common </a:t>
            </a:r>
            <a:r>
              <a:rPr lang="en-US" sz="2000" dirty="0"/>
              <a:t>data space</a:t>
            </a:r>
          </a:p>
          <a:p>
            <a:endParaRPr lang="en-US" sz="1200" dirty="0"/>
          </a:p>
          <a:p>
            <a:r>
              <a:rPr lang="en-US" sz="2200" dirty="0"/>
              <a:t>Dynamically launched VIs, even if not reentrant, present their own particular frustrations </a:t>
            </a:r>
            <a:r>
              <a:rPr lang="en-US" sz="2200" dirty="0" smtClean="0"/>
              <a:t>while debugging, </a:t>
            </a:r>
            <a:r>
              <a:rPr lang="en-US" sz="2200" dirty="0"/>
              <a:t>since </a:t>
            </a:r>
            <a:r>
              <a:rPr lang="en-US" sz="2200" dirty="0" smtClean="0"/>
              <a:t>it is difficult to </a:t>
            </a:r>
            <a:r>
              <a:rPr lang="en-US" sz="2200" dirty="0"/>
              <a:t>place probes </a:t>
            </a:r>
            <a:r>
              <a:rPr lang="en-US" sz="2200" b="1" dirty="0"/>
              <a:t>BEFORE</a:t>
            </a:r>
            <a:r>
              <a:rPr lang="en-US" sz="2200" dirty="0"/>
              <a:t> executing the code.</a:t>
            </a:r>
          </a:p>
        </p:txBody>
      </p:sp>
    </p:spTree>
    <p:extLst>
      <p:ext uri="{BB962C8B-B14F-4D97-AF65-F5344CB8AC3E}">
        <p14:creationId xmlns:p14="http://schemas.microsoft.com/office/powerpoint/2010/main" val="40434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Placing </a:t>
            </a:r>
            <a:r>
              <a:rPr lang="en-US" dirty="0"/>
              <a:t>probes </a:t>
            </a:r>
            <a:r>
              <a:rPr lang="en-US" b="1" dirty="0"/>
              <a:t>BEFORE</a:t>
            </a:r>
            <a:r>
              <a:rPr lang="en-US" dirty="0"/>
              <a:t> executing </a:t>
            </a:r>
            <a:r>
              <a:rPr lang="en-US" dirty="0" smtClean="0"/>
              <a:t>CBR VIs</a:t>
            </a:r>
            <a:r>
              <a:rPr lang="en-US" dirty="0" smtClean="0"/>
              <a:t> </a:t>
            </a:r>
            <a:r>
              <a:rPr lang="en-US" dirty="0"/>
              <a:t>…</a:t>
            </a:r>
          </a:p>
        </p:txBody>
      </p:sp>
      <p:sp>
        <p:nvSpPr>
          <p:cNvPr id="6" name="Content Placeholder 5"/>
          <p:cNvSpPr>
            <a:spLocks noGrp="1"/>
          </p:cNvSpPr>
          <p:nvPr>
            <p:ph idx="1"/>
          </p:nvPr>
        </p:nvSpPr>
        <p:spPr>
          <a:xfrm>
            <a:off x="454025" y="1078618"/>
            <a:ext cx="8229600" cy="927799"/>
          </a:xfrm>
        </p:spPr>
        <p:txBody>
          <a:bodyPr/>
          <a:lstStyle/>
          <a:p>
            <a:r>
              <a:rPr lang="en-US" sz="2200" dirty="0" smtClean="0"/>
              <a:t>Simply place a probe in the reentrant master, right?</a:t>
            </a:r>
          </a:p>
          <a:p>
            <a:pPr lvl="1"/>
            <a:r>
              <a:rPr lang="en-US" sz="2000" dirty="0" smtClean="0"/>
              <a:t>No!  Clones will not get probes</a:t>
            </a:r>
            <a:endParaRPr lang="en-US" sz="2000" dirty="0" smtClean="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610" t="56487" r="19917" b="13625"/>
          <a:stretch/>
        </p:blipFill>
        <p:spPr>
          <a:xfrm>
            <a:off x="2471761" y="2147787"/>
            <a:ext cx="2258310" cy="1210978"/>
          </a:xfrm>
          <a:prstGeom prst="rect">
            <a:avLst/>
          </a:prstGeom>
        </p:spPr>
      </p:pic>
      <p:pic>
        <p:nvPicPr>
          <p:cNvPr id="3" name="Picture 2"/>
          <p:cNvPicPr>
            <a:picLocks noChangeAspect="1"/>
          </p:cNvPicPr>
          <p:nvPr/>
        </p:nvPicPr>
        <p:blipFill>
          <a:blip r:embed="rId4"/>
          <a:stretch>
            <a:fillRect/>
          </a:stretch>
        </p:blipFill>
        <p:spPr>
          <a:xfrm>
            <a:off x="4976503" y="2299404"/>
            <a:ext cx="1032949" cy="907743"/>
          </a:xfrm>
          <a:prstGeom prst="rect">
            <a:avLst/>
          </a:prstGeom>
        </p:spPr>
      </p:pic>
      <p:pic>
        <p:nvPicPr>
          <p:cNvPr id="4" name="Picture 3"/>
          <p:cNvPicPr>
            <a:picLocks noChangeAspect="1"/>
          </p:cNvPicPr>
          <p:nvPr/>
        </p:nvPicPr>
        <p:blipFill>
          <a:blip r:embed="rId5"/>
          <a:stretch>
            <a:fillRect/>
          </a:stretch>
        </p:blipFill>
        <p:spPr>
          <a:xfrm>
            <a:off x="6255884" y="2299404"/>
            <a:ext cx="1427517" cy="1056912"/>
          </a:xfrm>
          <a:prstGeom prst="rect">
            <a:avLst/>
          </a:prstGeom>
        </p:spPr>
      </p:pic>
      <p:sp>
        <p:nvSpPr>
          <p:cNvPr id="11" name="Content Placeholder 5"/>
          <p:cNvSpPr txBox="1">
            <a:spLocks/>
          </p:cNvSpPr>
          <p:nvPr/>
        </p:nvSpPr>
        <p:spPr>
          <a:xfrm>
            <a:off x="454025" y="1843395"/>
            <a:ext cx="8229600" cy="2208909"/>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smtClean="0"/>
              <a:t>Create on ordinary VI with a single control of that type</a:t>
            </a:r>
          </a:p>
          <a:p>
            <a:pPr lvl="1"/>
            <a:r>
              <a:rPr lang="en-US" sz="2000" dirty="0" smtClean="0"/>
              <a:t>place it</a:t>
            </a:r>
          </a:p>
          <a:p>
            <a:pPr lvl="1"/>
            <a:r>
              <a:rPr lang="en-US" sz="2000" dirty="0" smtClean="0"/>
              <a:t>wire it</a:t>
            </a:r>
          </a:p>
          <a:p>
            <a:pPr lvl="1"/>
            <a:r>
              <a:rPr lang="en-US" sz="2000" dirty="0" smtClean="0"/>
              <a:t>watch its FP</a:t>
            </a:r>
          </a:p>
          <a:p>
            <a:pPr lvl="2"/>
            <a:r>
              <a:rPr lang="en-US" sz="1800" dirty="0" smtClean="0"/>
              <a:t>NOT a probe, but rather a workaround</a:t>
            </a:r>
          </a:p>
          <a:p>
            <a:pPr lvl="2"/>
            <a:r>
              <a:rPr lang="en-US" sz="1800" dirty="0" smtClean="0"/>
              <a:t>Will appear in ALL clones of its caller (a true probe would not)</a:t>
            </a:r>
            <a:endParaRPr lang="en-US" sz="1800" dirty="0"/>
          </a:p>
        </p:txBody>
      </p:sp>
    </p:spTree>
    <p:extLst>
      <p:ext uri="{BB962C8B-B14F-4D97-AF65-F5344CB8AC3E}">
        <p14:creationId xmlns:p14="http://schemas.microsoft.com/office/powerpoint/2010/main" val="58108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anim calcmode="lin" valueType="num">
                                      <p:cBhvr additive="base">
                                        <p:cTn id="4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anim calcmode="lin" valueType="num">
                                      <p:cBhvr additive="base">
                                        <p:cTn id="4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Placing </a:t>
            </a:r>
            <a:r>
              <a:rPr lang="en-US" dirty="0"/>
              <a:t>probes </a:t>
            </a:r>
            <a:r>
              <a:rPr lang="en-US" b="1" dirty="0"/>
              <a:t>BEFORE</a:t>
            </a:r>
            <a:r>
              <a:rPr lang="en-US" dirty="0"/>
              <a:t> executing </a:t>
            </a:r>
            <a:r>
              <a:rPr lang="en-US" dirty="0" smtClean="0"/>
              <a:t>CBR VIs</a:t>
            </a:r>
            <a:r>
              <a:rPr lang="en-US" dirty="0" smtClean="0"/>
              <a:t> </a:t>
            </a:r>
            <a:r>
              <a:rPr lang="en-US" dirty="0"/>
              <a:t>…</a:t>
            </a:r>
          </a:p>
        </p:txBody>
      </p:sp>
      <p:sp>
        <p:nvSpPr>
          <p:cNvPr id="6" name="Content Placeholder 5"/>
          <p:cNvSpPr>
            <a:spLocks noGrp="1"/>
          </p:cNvSpPr>
          <p:nvPr>
            <p:ph idx="1"/>
          </p:nvPr>
        </p:nvSpPr>
        <p:spPr>
          <a:xfrm>
            <a:off x="454025" y="1078618"/>
            <a:ext cx="8229600" cy="1072523"/>
          </a:xfrm>
        </p:spPr>
        <p:txBody>
          <a:bodyPr/>
          <a:lstStyle/>
          <a:p>
            <a:r>
              <a:rPr lang="en-US" sz="2000" dirty="0" smtClean="0"/>
              <a:t>Right-click on SubVI, select SubVI Node Setup &gt;&gt; Show front panel when called</a:t>
            </a:r>
          </a:p>
          <a:p>
            <a:pPr lvl="1"/>
            <a:r>
              <a:rPr lang="en-US" sz="1800" dirty="0" smtClean="0"/>
              <a:t>Just for this call</a:t>
            </a:r>
            <a:endParaRPr lang="en-US" sz="1800" dirty="0" smtClean="0"/>
          </a:p>
        </p:txBody>
      </p:sp>
      <p:sp>
        <p:nvSpPr>
          <p:cNvPr id="11" name="Content Placeholder 5"/>
          <p:cNvSpPr txBox="1">
            <a:spLocks/>
          </p:cNvSpPr>
          <p:nvPr/>
        </p:nvSpPr>
        <p:spPr>
          <a:xfrm>
            <a:off x="454025" y="2151141"/>
            <a:ext cx="8229600" cy="1092019"/>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smtClean="0"/>
              <a:t>VI Properties &gt;&gt; Window Appearance &gt;&gt; Customize &gt;&gt; </a:t>
            </a:r>
            <a:r>
              <a:rPr lang="en-US" sz="2000" dirty="0"/>
              <a:t>Show front panel when </a:t>
            </a:r>
            <a:r>
              <a:rPr lang="en-US" sz="2000" dirty="0" smtClean="0"/>
              <a:t>called</a:t>
            </a:r>
          </a:p>
          <a:p>
            <a:pPr lvl="1"/>
            <a:r>
              <a:rPr lang="en-US" sz="1800" dirty="0" smtClean="0"/>
              <a:t>All calls</a:t>
            </a:r>
            <a:endParaRPr lang="en-US" sz="1800" dirty="0"/>
          </a:p>
        </p:txBody>
      </p:sp>
      <p:sp>
        <p:nvSpPr>
          <p:cNvPr id="9" name="Content Placeholder 5"/>
          <p:cNvSpPr txBox="1">
            <a:spLocks/>
          </p:cNvSpPr>
          <p:nvPr/>
        </p:nvSpPr>
        <p:spPr>
          <a:xfrm>
            <a:off x="454025" y="3243160"/>
            <a:ext cx="8229600" cy="1092019"/>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smtClean="0"/>
              <a:t>Problems: </a:t>
            </a:r>
          </a:p>
          <a:p>
            <a:pPr lvl="1"/>
            <a:r>
              <a:rPr lang="en-US" dirty="0" smtClean="0"/>
              <a:t>Persistent</a:t>
            </a:r>
          </a:p>
          <a:p>
            <a:pPr lvl="1"/>
            <a:r>
              <a:rPr lang="en-US" dirty="0" smtClean="0"/>
              <a:t>Interrupts execution</a:t>
            </a:r>
            <a:endParaRPr lang="en-US" dirty="0"/>
          </a:p>
        </p:txBody>
      </p:sp>
    </p:spTree>
    <p:extLst>
      <p:ext uri="{BB962C8B-B14F-4D97-AF65-F5344CB8AC3E}">
        <p14:creationId xmlns:p14="http://schemas.microsoft.com/office/powerpoint/2010/main" val="209879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Placing </a:t>
            </a:r>
            <a:r>
              <a:rPr lang="en-US" dirty="0"/>
              <a:t>probes </a:t>
            </a:r>
            <a:r>
              <a:rPr lang="en-US" b="1" dirty="0"/>
              <a:t>BEFORE</a:t>
            </a:r>
            <a:r>
              <a:rPr lang="en-US" dirty="0"/>
              <a:t> executing </a:t>
            </a:r>
            <a:r>
              <a:rPr lang="en-US" dirty="0" smtClean="0"/>
              <a:t>CBR VIs</a:t>
            </a:r>
            <a:r>
              <a:rPr lang="en-US" dirty="0" smtClean="0"/>
              <a:t> </a:t>
            </a:r>
            <a:r>
              <a:rPr lang="en-US" dirty="0"/>
              <a:t>…</a:t>
            </a:r>
          </a:p>
        </p:txBody>
      </p:sp>
      <p:sp>
        <p:nvSpPr>
          <p:cNvPr id="6" name="Content Placeholder 5"/>
          <p:cNvSpPr>
            <a:spLocks noGrp="1"/>
          </p:cNvSpPr>
          <p:nvPr>
            <p:ph idx="1"/>
          </p:nvPr>
        </p:nvSpPr>
        <p:spPr>
          <a:xfrm>
            <a:off x="454025" y="1078619"/>
            <a:ext cx="8229600" cy="1227842"/>
          </a:xfrm>
        </p:spPr>
        <p:txBody>
          <a:bodyPr/>
          <a:lstStyle/>
          <a:p>
            <a:r>
              <a:rPr lang="en-US" sz="2200" dirty="0" smtClean="0"/>
              <a:t>Place </a:t>
            </a:r>
            <a:r>
              <a:rPr lang="en-US" sz="2200" dirty="0"/>
              <a:t>a breakpoint in the reentrant master.  </a:t>
            </a:r>
            <a:r>
              <a:rPr lang="en-US" sz="2200" dirty="0" smtClean="0"/>
              <a:t>Awesome: all </a:t>
            </a:r>
            <a:r>
              <a:rPr lang="en-US" sz="2200" dirty="0"/>
              <a:t>clones will also get breakpoints, opening their FPs &amp; </a:t>
            </a:r>
            <a:r>
              <a:rPr lang="en-US" sz="2200" dirty="0" smtClean="0"/>
              <a:t>BDs</a:t>
            </a:r>
            <a:endParaRPr lang="en-US" sz="2200" dirty="0"/>
          </a:p>
        </p:txBody>
      </p:sp>
      <p:pic>
        <p:nvPicPr>
          <p:cNvPr id="7" name="Picture 6"/>
          <p:cNvPicPr>
            <a:picLocks noChangeAspect="1"/>
          </p:cNvPicPr>
          <p:nvPr/>
        </p:nvPicPr>
        <p:blipFill>
          <a:blip r:embed="rId3"/>
          <a:stretch>
            <a:fillRect/>
          </a:stretch>
        </p:blipFill>
        <p:spPr>
          <a:xfrm>
            <a:off x="7264908" y="671067"/>
            <a:ext cx="850522" cy="434711"/>
          </a:xfrm>
          <a:prstGeom prst="rect">
            <a:avLst/>
          </a:prstGeom>
        </p:spPr>
      </p:pic>
      <p:pic>
        <p:nvPicPr>
          <p:cNvPr id="8" name="Picture 7"/>
          <p:cNvPicPr>
            <a:picLocks noChangeAspect="1"/>
          </p:cNvPicPr>
          <p:nvPr/>
        </p:nvPicPr>
        <p:blipFill>
          <a:blip r:embed="rId4"/>
          <a:stretch>
            <a:fillRect/>
          </a:stretch>
        </p:blipFill>
        <p:spPr>
          <a:xfrm>
            <a:off x="2055969" y="2337324"/>
            <a:ext cx="4173429" cy="2478078"/>
          </a:xfrm>
          <a:prstGeom prst="rect">
            <a:avLst/>
          </a:prstGeom>
        </p:spPr>
      </p:pic>
      <p:sp>
        <p:nvSpPr>
          <p:cNvPr id="9" name="Content Placeholder 5"/>
          <p:cNvSpPr txBox="1">
            <a:spLocks/>
          </p:cNvSpPr>
          <p:nvPr/>
        </p:nvSpPr>
        <p:spPr>
          <a:xfrm>
            <a:off x="454025" y="1786524"/>
            <a:ext cx="8229600" cy="1227842"/>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b="1" dirty="0" smtClean="0"/>
              <a:t>Problem: all clones will also get breakpoints, opening their FPs &amp; BDs!</a:t>
            </a:r>
            <a:endParaRPr lang="en-US" sz="1800" b="1" dirty="0"/>
          </a:p>
        </p:txBody>
      </p:sp>
      <p:pic>
        <p:nvPicPr>
          <p:cNvPr id="10" name="Picture 9"/>
          <p:cNvPicPr>
            <a:picLocks noChangeAspect="1"/>
          </p:cNvPicPr>
          <p:nvPr/>
        </p:nvPicPr>
        <p:blipFill>
          <a:blip r:embed="rId4"/>
          <a:stretch>
            <a:fillRect/>
          </a:stretch>
        </p:blipFill>
        <p:spPr>
          <a:xfrm>
            <a:off x="4142683" y="2476891"/>
            <a:ext cx="4173429" cy="2478078"/>
          </a:xfrm>
          <a:prstGeom prst="rect">
            <a:avLst/>
          </a:prstGeom>
        </p:spPr>
      </p:pic>
      <p:pic>
        <p:nvPicPr>
          <p:cNvPr id="11" name="Picture 10"/>
          <p:cNvPicPr>
            <a:picLocks noChangeAspect="1"/>
          </p:cNvPicPr>
          <p:nvPr/>
        </p:nvPicPr>
        <p:blipFill>
          <a:blip r:embed="rId4"/>
          <a:stretch>
            <a:fillRect/>
          </a:stretch>
        </p:blipFill>
        <p:spPr>
          <a:xfrm>
            <a:off x="2984882" y="1692540"/>
            <a:ext cx="4173429" cy="2478078"/>
          </a:xfrm>
          <a:prstGeom prst="rect">
            <a:avLst/>
          </a:prstGeom>
        </p:spPr>
      </p:pic>
      <p:pic>
        <p:nvPicPr>
          <p:cNvPr id="12" name="Picture 11"/>
          <p:cNvPicPr>
            <a:picLocks noChangeAspect="1"/>
          </p:cNvPicPr>
          <p:nvPr/>
        </p:nvPicPr>
        <p:blipFill>
          <a:blip r:embed="rId4"/>
          <a:stretch>
            <a:fillRect/>
          </a:stretch>
        </p:blipFill>
        <p:spPr>
          <a:xfrm>
            <a:off x="530654" y="1474974"/>
            <a:ext cx="4173429" cy="2478078"/>
          </a:xfrm>
          <a:prstGeom prst="rect">
            <a:avLst/>
          </a:prstGeom>
        </p:spPr>
      </p:pic>
      <p:pic>
        <p:nvPicPr>
          <p:cNvPr id="13" name="Picture 12"/>
          <p:cNvPicPr>
            <a:picLocks noChangeAspect="1"/>
          </p:cNvPicPr>
          <p:nvPr/>
        </p:nvPicPr>
        <p:blipFill>
          <a:blip r:embed="rId4"/>
          <a:stretch>
            <a:fillRect/>
          </a:stretch>
        </p:blipFill>
        <p:spPr>
          <a:xfrm>
            <a:off x="4693952" y="1323344"/>
            <a:ext cx="4173429" cy="2478078"/>
          </a:xfrm>
          <a:prstGeom prst="rect">
            <a:avLst/>
          </a:prstGeom>
        </p:spPr>
      </p:pic>
      <p:pic>
        <p:nvPicPr>
          <p:cNvPr id="14" name="Picture 13"/>
          <p:cNvPicPr>
            <a:picLocks noChangeAspect="1"/>
          </p:cNvPicPr>
          <p:nvPr/>
        </p:nvPicPr>
        <p:blipFill>
          <a:blip r:embed="rId4"/>
          <a:stretch>
            <a:fillRect/>
          </a:stretch>
        </p:blipFill>
        <p:spPr>
          <a:xfrm>
            <a:off x="1385008" y="1832107"/>
            <a:ext cx="4173429" cy="2478078"/>
          </a:xfrm>
          <a:prstGeom prst="rect">
            <a:avLst/>
          </a:prstGeom>
        </p:spPr>
      </p:pic>
      <p:pic>
        <p:nvPicPr>
          <p:cNvPr id="15" name="Picture 14"/>
          <p:cNvPicPr>
            <a:picLocks noChangeAspect="1"/>
          </p:cNvPicPr>
          <p:nvPr/>
        </p:nvPicPr>
        <p:blipFill>
          <a:blip r:embed="rId4"/>
          <a:stretch>
            <a:fillRect/>
          </a:stretch>
        </p:blipFill>
        <p:spPr>
          <a:xfrm>
            <a:off x="0" y="1944317"/>
            <a:ext cx="4173429" cy="2478078"/>
          </a:xfrm>
          <a:prstGeom prst="rect">
            <a:avLst/>
          </a:prstGeom>
        </p:spPr>
      </p:pic>
      <p:pic>
        <p:nvPicPr>
          <p:cNvPr id="16" name="Picture 15"/>
          <p:cNvPicPr>
            <a:picLocks noChangeAspect="1"/>
          </p:cNvPicPr>
          <p:nvPr/>
        </p:nvPicPr>
        <p:blipFill>
          <a:blip r:embed="rId4"/>
          <a:stretch>
            <a:fillRect/>
          </a:stretch>
        </p:blipFill>
        <p:spPr>
          <a:xfrm>
            <a:off x="2900937" y="1653541"/>
            <a:ext cx="4173429" cy="2478078"/>
          </a:xfrm>
          <a:prstGeom prst="rect">
            <a:avLst/>
          </a:prstGeom>
        </p:spPr>
      </p:pic>
      <p:pic>
        <p:nvPicPr>
          <p:cNvPr id="17" name="Picture 16"/>
          <p:cNvPicPr>
            <a:picLocks noChangeAspect="1"/>
          </p:cNvPicPr>
          <p:nvPr/>
        </p:nvPicPr>
        <p:blipFill>
          <a:blip r:embed="rId4"/>
          <a:stretch>
            <a:fillRect/>
          </a:stretch>
        </p:blipFill>
        <p:spPr>
          <a:xfrm>
            <a:off x="275634" y="958718"/>
            <a:ext cx="4173429" cy="2478078"/>
          </a:xfrm>
          <a:prstGeom prst="rect">
            <a:avLst/>
          </a:prstGeom>
        </p:spPr>
      </p:pic>
      <p:pic>
        <p:nvPicPr>
          <p:cNvPr id="18" name="Picture 17"/>
          <p:cNvPicPr>
            <a:picLocks noChangeAspect="1"/>
          </p:cNvPicPr>
          <p:nvPr/>
        </p:nvPicPr>
        <p:blipFill>
          <a:blip r:embed="rId4"/>
          <a:stretch>
            <a:fillRect/>
          </a:stretch>
        </p:blipFill>
        <p:spPr>
          <a:xfrm>
            <a:off x="3440977" y="68874"/>
            <a:ext cx="4173429" cy="2478078"/>
          </a:xfrm>
          <a:prstGeom prst="rect">
            <a:avLst/>
          </a:prstGeom>
        </p:spPr>
      </p:pic>
      <p:pic>
        <p:nvPicPr>
          <p:cNvPr id="19" name="Picture 18"/>
          <p:cNvPicPr>
            <a:picLocks noChangeAspect="1"/>
          </p:cNvPicPr>
          <p:nvPr/>
        </p:nvPicPr>
        <p:blipFill>
          <a:blip r:embed="rId4"/>
          <a:stretch>
            <a:fillRect/>
          </a:stretch>
        </p:blipFill>
        <p:spPr>
          <a:xfrm>
            <a:off x="78501" y="155521"/>
            <a:ext cx="4173429" cy="2478078"/>
          </a:xfrm>
          <a:prstGeom prst="rect">
            <a:avLst/>
          </a:prstGeom>
        </p:spPr>
      </p:pic>
      <p:pic>
        <p:nvPicPr>
          <p:cNvPr id="20" name="Picture 19"/>
          <p:cNvPicPr>
            <a:picLocks noChangeAspect="1"/>
          </p:cNvPicPr>
          <p:nvPr/>
        </p:nvPicPr>
        <p:blipFill>
          <a:blip r:embed="rId4"/>
          <a:stretch>
            <a:fillRect/>
          </a:stretch>
        </p:blipFill>
        <p:spPr>
          <a:xfrm>
            <a:off x="5181157" y="99737"/>
            <a:ext cx="4173429" cy="2478078"/>
          </a:xfrm>
          <a:prstGeom prst="rect">
            <a:avLst/>
          </a:prstGeom>
        </p:spPr>
      </p:pic>
    </p:spTree>
    <p:extLst>
      <p:ext uri="{BB962C8B-B14F-4D97-AF65-F5344CB8AC3E}">
        <p14:creationId xmlns:p14="http://schemas.microsoft.com/office/powerpoint/2010/main" val="12577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ntr" presetSubtype="0" fill="hold" nodeType="afterEffect">
                                  <p:stCondLst>
                                    <p:cond delay="200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par>
                          <p:cTn id="26" fill="hold">
                            <p:stCondLst>
                              <p:cond delay="4500"/>
                            </p:stCondLst>
                            <p:childTnLst>
                              <p:par>
                                <p:cTn id="27" presetID="26" presetClass="entr" presetSubtype="0" fill="hold" nodeType="after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7">
                                          <p:stCondLst>
                                            <p:cond delay="0"/>
                                          </p:stCondLst>
                                        </p:cTn>
                                        <p:tgtEl>
                                          <p:spTgt spid="10"/>
                                        </p:tgtEl>
                                      </p:cBhvr>
                                    </p:animEffect>
                                    <p:anim calcmode="lin" valueType="num">
                                      <p:cBhvr>
                                        <p:cTn id="30" dur="1594"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581"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581" tmFilter="0, 0; 0.125,0.2665; 0.25,0.4; 0.375,0.465; 0.5,0.5;  0.625,0.535; 0.75,0.6; 0.875,0.7335; 1,1">
                                          <p:stCondLst>
                                            <p:cond delay="581"/>
                                          </p:stCondLst>
                                        </p:cTn>
                                        <p:tgtEl>
                                          <p:spTgt spid="10"/>
                                        </p:tgtEl>
                                        <p:attrNameLst>
                                          <p:attrName>ppt_y</p:attrName>
                                        </p:attrNameLst>
                                      </p:cBhvr>
                                      <p:tavLst>
                                        <p:tav tm="0" fmla="#ppt_y-sin(pi*$)/9">
                                          <p:val>
                                            <p:fltVal val="0"/>
                                          </p:val>
                                        </p:tav>
                                        <p:tav tm="100000">
                                          <p:val>
                                            <p:fltVal val="1"/>
                                          </p:val>
                                        </p:tav>
                                      </p:tavLst>
                                    </p:anim>
                                    <p:anim calcmode="lin" valueType="num">
                                      <p:cBhvr>
                                        <p:cTn id="33" dur="290" tmFilter="0, 0; 0.125,0.2665; 0.25,0.4; 0.375,0.465; 0.5,0.5;  0.625,0.535; 0.75,0.6; 0.875,0.7335; 1,1">
                                          <p:stCondLst>
                                            <p:cond delay="1159"/>
                                          </p:stCondLst>
                                        </p:cTn>
                                        <p:tgtEl>
                                          <p:spTgt spid="10"/>
                                        </p:tgtEl>
                                        <p:attrNameLst>
                                          <p:attrName>ppt_y</p:attrName>
                                        </p:attrNameLst>
                                      </p:cBhvr>
                                      <p:tavLst>
                                        <p:tav tm="0" fmla="#ppt_y-sin(pi*$)/27">
                                          <p:val>
                                            <p:fltVal val="0"/>
                                          </p:val>
                                        </p:tav>
                                        <p:tav tm="100000">
                                          <p:val>
                                            <p:fltVal val="1"/>
                                          </p:val>
                                        </p:tav>
                                      </p:tavLst>
                                    </p:anim>
                                    <p:anim calcmode="lin" valueType="num">
                                      <p:cBhvr>
                                        <p:cTn id="34" dur="144" tmFilter="0, 0; 0.125,0.2665; 0.25,0.4; 0.375,0.465; 0.5,0.5;  0.625,0.535; 0.75,0.6; 0.875,0.7335; 1,1">
                                          <p:stCondLst>
                                            <p:cond delay="1449"/>
                                          </p:stCondLst>
                                        </p:cTn>
                                        <p:tgtEl>
                                          <p:spTgt spid="10"/>
                                        </p:tgtEl>
                                        <p:attrNameLst>
                                          <p:attrName>ppt_y</p:attrName>
                                        </p:attrNameLst>
                                      </p:cBhvr>
                                      <p:tavLst>
                                        <p:tav tm="0" fmla="#ppt_y-sin(pi*$)/81">
                                          <p:val>
                                            <p:fltVal val="0"/>
                                          </p:val>
                                        </p:tav>
                                        <p:tav tm="100000">
                                          <p:val>
                                            <p:fltVal val="1"/>
                                          </p:val>
                                        </p:tav>
                                      </p:tavLst>
                                    </p:anim>
                                    <p:animScale>
                                      <p:cBhvr>
                                        <p:cTn id="35" dur="23">
                                          <p:stCondLst>
                                            <p:cond delay="569"/>
                                          </p:stCondLst>
                                        </p:cTn>
                                        <p:tgtEl>
                                          <p:spTgt spid="10"/>
                                        </p:tgtEl>
                                      </p:cBhvr>
                                      <p:to x="100000" y="60000"/>
                                    </p:animScale>
                                    <p:animScale>
                                      <p:cBhvr>
                                        <p:cTn id="36" dur="145" decel="50000">
                                          <p:stCondLst>
                                            <p:cond delay="592"/>
                                          </p:stCondLst>
                                        </p:cTn>
                                        <p:tgtEl>
                                          <p:spTgt spid="10"/>
                                        </p:tgtEl>
                                      </p:cBhvr>
                                      <p:to x="100000" y="100000"/>
                                    </p:animScale>
                                    <p:animScale>
                                      <p:cBhvr>
                                        <p:cTn id="37" dur="23">
                                          <p:stCondLst>
                                            <p:cond delay="1148"/>
                                          </p:stCondLst>
                                        </p:cTn>
                                        <p:tgtEl>
                                          <p:spTgt spid="10"/>
                                        </p:tgtEl>
                                      </p:cBhvr>
                                      <p:to x="100000" y="80000"/>
                                    </p:animScale>
                                    <p:animScale>
                                      <p:cBhvr>
                                        <p:cTn id="38" dur="145" decel="50000">
                                          <p:stCondLst>
                                            <p:cond delay="1171"/>
                                          </p:stCondLst>
                                        </p:cTn>
                                        <p:tgtEl>
                                          <p:spTgt spid="10"/>
                                        </p:tgtEl>
                                      </p:cBhvr>
                                      <p:to x="100000" y="100000"/>
                                    </p:animScale>
                                    <p:animScale>
                                      <p:cBhvr>
                                        <p:cTn id="39" dur="23">
                                          <p:stCondLst>
                                            <p:cond delay="1437"/>
                                          </p:stCondLst>
                                        </p:cTn>
                                        <p:tgtEl>
                                          <p:spTgt spid="10"/>
                                        </p:tgtEl>
                                      </p:cBhvr>
                                      <p:to x="100000" y="90000"/>
                                    </p:animScale>
                                    <p:animScale>
                                      <p:cBhvr>
                                        <p:cTn id="40" dur="145" decel="50000">
                                          <p:stCondLst>
                                            <p:cond delay="1459"/>
                                          </p:stCondLst>
                                        </p:cTn>
                                        <p:tgtEl>
                                          <p:spTgt spid="10"/>
                                        </p:tgtEl>
                                      </p:cBhvr>
                                      <p:to x="100000" y="100000"/>
                                    </p:animScale>
                                    <p:animScale>
                                      <p:cBhvr>
                                        <p:cTn id="41" dur="23">
                                          <p:stCondLst>
                                            <p:cond delay="1582"/>
                                          </p:stCondLst>
                                        </p:cTn>
                                        <p:tgtEl>
                                          <p:spTgt spid="10"/>
                                        </p:tgtEl>
                                      </p:cBhvr>
                                      <p:to x="100000" y="95000"/>
                                    </p:animScale>
                                    <p:animScale>
                                      <p:cBhvr>
                                        <p:cTn id="42" dur="145" decel="50000">
                                          <p:stCondLst>
                                            <p:cond delay="1605"/>
                                          </p:stCondLst>
                                        </p:cTn>
                                        <p:tgtEl>
                                          <p:spTgt spid="10"/>
                                        </p:tgtEl>
                                      </p:cBhvr>
                                      <p:to x="100000" y="100000"/>
                                    </p:animScale>
                                  </p:childTnLst>
                                </p:cTn>
                              </p:par>
                              <p:par>
                                <p:cTn id="43" presetID="26" presetClass="entr" presetSubtype="0" fill="hold" nodeType="withEffect">
                                  <p:stCondLst>
                                    <p:cond delay="175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428">
                                          <p:stCondLst>
                                            <p:cond delay="0"/>
                                          </p:stCondLst>
                                        </p:cTn>
                                        <p:tgtEl>
                                          <p:spTgt spid="11"/>
                                        </p:tgtEl>
                                      </p:cBhvr>
                                    </p:animEffect>
                                    <p:anim calcmode="lin" valueType="num">
                                      <p:cBhvr>
                                        <p:cTn id="46" dur="1344"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7" dur="490"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8" dur="490" tmFilter="0, 0; 0.125,0.2665; 0.25,0.4; 0.375,0.465; 0.5,0.5;  0.625,0.535; 0.75,0.6; 0.875,0.7335; 1,1">
                                          <p:stCondLst>
                                            <p:cond delay="490"/>
                                          </p:stCondLst>
                                        </p:cTn>
                                        <p:tgtEl>
                                          <p:spTgt spid="11"/>
                                        </p:tgtEl>
                                        <p:attrNameLst>
                                          <p:attrName>ppt_y</p:attrName>
                                        </p:attrNameLst>
                                      </p:cBhvr>
                                      <p:tavLst>
                                        <p:tav tm="0" fmla="#ppt_y-sin(pi*$)/9">
                                          <p:val>
                                            <p:fltVal val="0"/>
                                          </p:val>
                                        </p:tav>
                                        <p:tav tm="100000">
                                          <p:val>
                                            <p:fltVal val="1"/>
                                          </p:val>
                                        </p:tav>
                                      </p:tavLst>
                                    </p:anim>
                                    <p:anim calcmode="lin" valueType="num">
                                      <p:cBhvr>
                                        <p:cTn id="49" dur="2" tmFilter="0, 0; 0.125,0.2665; 0.25,0.4; 0.375,0.465; 0.5,0.5;  0.625,0.535; 0.75,0.6; 0.875,0.7335; 1,1">
                                          <p:stCondLst>
                                            <p:cond delay="976"/>
                                          </p:stCondLst>
                                        </p:cTn>
                                        <p:tgtEl>
                                          <p:spTgt spid="11"/>
                                        </p:tgtEl>
                                        <p:attrNameLst>
                                          <p:attrName>ppt_y</p:attrName>
                                        </p:attrNameLst>
                                      </p:cBhvr>
                                      <p:tavLst>
                                        <p:tav tm="0" fmla="#ppt_y-sin(pi*$)/27">
                                          <p:val>
                                            <p:fltVal val="0"/>
                                          </p:val>
                                        </p:tav>
                                        <p:tav tm="100000">
                                          <p:val>
                                            <p:fltVal val="1"/>
                                          </p:val>
                                        </p:tav>
                                      </p:tavLst>
                                    </p:anim>
                                    <p:anim calcmode="lin" valueType="num">
                                      <p:cBhvr>
                                        <p:cTn id="50" dur="1" tmFilter="0, 0; 0.125,0.2665; 0.25,0.4; 0.375,0.465; 0.5,0.5;  0.625,0.535; 0.75,0.6; 0.875,0.7335; 1,1">
                                          <p:stCondLst>
                                            <p:cond delay="1499"/>
                                          </p:stCondLst>
                                        </p:cTn>
                                        <p:tgtEl>
                                          <p:spTgt spid="11"/>
                                        </p:tgtEl>
                                        <p:attrNameLst>
                                          <p:attrName>ppt_y</p:attrName>
                                        </p:attrNameLst>
                                      </p:cBhvr>
                                      <p:tavLst>
                                        <p:tav tm="0" fmla="#ppt_y-sin(pi*$)/81">
                                          <p:val>
                                            <p:fltVal val="0"/>
                                          </p:val>
                                        </p:tav>
                                        <p:tav tm="100000">
                                          <p:val>
                                            <p:fltVal val="1"/>
                                          </p:val>
                                        </p:tav>
                                      </p:tavLst>
                                    </p:anim>
                                    <p:animScale>
                                      <p:cBhvr>
                                        <p:cTn id="51" dur="1">
                                          <p:stCondLst>
                                            <p:cond delay="479"/>
                                          </p:stCondLst>
                                        </p:cTn>
                                        <p:tgtEl>
                                          <p:spTgt spid="11"/>
                                        </p:tgtEl>
                                      </p:cBhvr>
                                      <p:to x="100000" y="60000"/>
                                    </p:animScale>
                                    <p:animScale>
                                      <p:cBhvr>
                                        <p:cTn id="52" dur="1" decel="50000">
                                          <p:stCondLst>
                                            <p:cond delay="499"/>
                                          </p:stCondLst>
                                        </p:cTn>
                                        <p:tgtEl>
                                          <p:spTgt spid="11"/>
                                        </p:tgtEl>
                                      </p:cBhvr>
                                      <p:to x="100000" y="100000"/>
                                    </p:animScale>
                                    <p:animScale>
                                      <p:cBhvr>
                                        <p:cTn id="53" dur="1">
                                          <p:stCondLst>
                                            <p:cond delay="968"/>
                                          </p:stCondLst>
                                        </p:cTn>
                                        <p:tgtEl>
                                          <p:spTgt spid="11"/>
                                        </p:tgtEl>
                                      </p:cBhvr>
                                      <p:to x="100000" y="80000"/>
                                    </p:animScale>
                                    <p:animScale>
                                      <p:cBhvr>
                                        <p:cTn id="54" dur="1" decel="50000">
                                          <p:stCondLst>
                                            <p:cond delay="987"/>
                                          </p:stCondLst>
                                        </p:cTn>
                                        <p:tgtEl>
                                          <p:spTgt spid="11"/>
                                        </p:tgtEl>
                                      </p:cBhvr>
                                      <p:to x="100000" y="100000"/>
                                    </p:animScale>
                                    <p:animScale>
                                      <p:cBhvr>
                                        <p:cTn id="55" dur="1">
                                          <p:stCondLst>
                                            <p:cond delay="1499"/>
                                          </p:stCondLst>
                                        </p:cTn>
                                        <p:tgtEl>
                                          <p:spTgt spid="11"/>
                                        </p:tgtEl>
                                      </p:cBhvr>
                                      <p:to x="100000" y="90000"/>
                                    </p:animScale>
                                    <p:animScale>
                                      <p:cBhvr>
                                        <p:cTn id="56" dur="1" decel="50000">
                                          <p:stCondLst>
                                            <p:cond delay="1499"/>
                                          </p:stCondLst>
                                        </p:cTn>
                                        <p:tgtEl>
                                          <p:spTgt spid="11"/>
                                        </p:tgtEl>
                                      </p:cBhvr>
                                      <p:to x="100000" y="100000"/>
                                    </p:animScale>
                                    <p:animScale>
                                      <p:cBhvr>
                                        <p:cTn id="57" dur="1">
                                          <p:stCondLst>
                                            <p:cond delay="1499"/>
                                          </p:stCondLst>
                                        </p:cTn>
                                        <p:tgtEl>
                                          <p:spTgt spid="11"/>
                                        </p:tgtEl>
                                      </p:cBhvr>
                                      <p:to x="100000" y="95000"/>
                                    </p:animScale>
                                    <p:animScale>
                                      <p:cBhvr>
                                        <p:cTn id="58" dur="1" decel="50000">
                                          <p:stCondLst>
                                            <p:cond delay="1499"/>
                                          </p:stCondLst>
                                        </p:cTn>
                                        <p:tgtEl>
                                          <p:spTgt spid="11"/>
                                        </p:tgtEl>
                                      </p:cBhvr>
                                      <p:to x="100000" y="100000"/>
                                    </p:animScale>
                                  </p:childTnLst>
                                </p:cTn>
                              </p:par>
                              <p:par>
                                <p:cTn id="59" presetID="26" presetClass="entr" presetSubtype="0" fill="hold" nodeType="withEffect">
                                  <p:stCondLst>
                                    <p:cond delay="250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356">
                                          <p:stCondLst>
                                            <p:cond delay="0"/>
                                          </p:stCondLst>
                                        </p:cTn>
                                        <p:tgtEl>
                                          <p:spTgt spid="12"/>
                                        </p:tgtEl>
                                      </p:cBhvr>
                                    </p:animEffect>
                                    <p:anim calcmode="lin" valueType="num">
                                      <p:cBhvr>
                                        <p:cTn id="62" dur="1120"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3" dur="408"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4" dur="408" tmFilter="0, 0; 0.125,0.2665; 0.25,0.4; 0.375,0.465; 0.5,0.5;  0.625,0.535; 0.75,0.6; 0.875,0.7335; 1,1">
                                          <p:stCondLst>
                                            <p:cond delay="408"/>
                                          </p:stCondLst>
                                        </p:cTn>
                                        <p:tgtEl>
                                          <p:spTgt spid="12"/>
                                        </p:tgtEl>
                                        <p:attrNameLst>
                                          <p:attrName>ppt_y</p:attrName>
                                        </p:attrNameLst>
                                      </p:cBhvr>
                                      <p:tavLst>
                                        <p:tav tm="0" fmla="#ppt_y-sin(pi*$)/9">
                                          <p:val>
                                            <p:fltVal val="0"/>
                                          </p:val>
                                        </p:tav>
                                        <p:tav tm="100000">
                                          <p:val>
                                            <p:fltVal val="1"/>
                                          </p:val>
                                        </p:tav>
                                      </p:tavLst>
                                    </p:anim>
                                    <p:anim calcmode="lin" valueType="num">
                                      <p:cBhvr>
                                        <p:cTn id="65" dur="2" tmFilter="0, 0; 0.125,0.2665; 0.25,0.4; 0.375,0.465; 0.5,0.5;  0.625,0.535; 0.75,0.6; 0.875,0.7335; 1,1">
                                          <p:stCondLst>
                                            <p:cond delay="814"/>
                                          </p:stCondLst>
                                        </p:cTn>
                                        <p:tgtEl>
                                          <p:spTgt spid="12"/>
                                        </p:tgtEl>
                                        <p:attrNameLst>
                                          <p:attrName>ppt_y</p:attrName>
                                        </p:attrNameLst>
                                      </p:cBhvr>
                                      <p:tavLst>
                                        <p:tav tm="0" fmla="#ppt_y-sin(pi*$)/27">
                                          <p:val>
                                            <p:fltVal val="0"/>
                                          </p:val>
                                        </p:tav>
                                        <p:tav tm="100000">
                                          <p:val>
                                            <p:fltVal val="1"/>
                                          </p:val>
                                        </p:tav>
                                      </p:tavLst>
                                    </p:anim>
                                    <p:anim calcmode="lin" valueType="num">
                                      <p:cBhvr>
                                        <p:cTn id="66" dur="1" tmFilter="0, 0; 0.125,0.2665; 0.25,0.4; 0.375,0.465; 0.5,0.5;  0.625,0.535; 0.75,0.6; 0.875,0.7335; 1,1">
                                          <p:stCondLst>
                                            <p:cond delay="1249"/>
                                          </p:stCondLst>
                                        </p:cTn>
                                        <p:tgtEl>
                                          <p:spTgt spid="12"/>
                                        </p:tgtEl>
                                        <p:attrNameLst>
                                          <p:attrName>ppt_y</p:attrName>
                                        </p:attrNameLst>
                                      </p:cBhvr>
                                      <p:tavLst>
                                        <p:tav tm="0" fmla="#ppt_y-sin(pi*$)/81">
                                          <p:val>
                                            <p:fltVal val="0"/>
                                          </p:val>
                                        </p:tav>
                                        <p:tav tm="100000">
                                          <p:val>
                                            <p:fltVal val="1"/>
                                          </p:val>
                                        </p:tav>
                                      </p:tavLst>
                                    </p:anim>
                                    <p:animScale>
                                      <p:cBhvr>
                                        <p:cTn id="67" dur="1">
                                          <p:stCondLst>
                                            <p:cond delay="399"/>
                                          </p:stCondLst>
                                        </p:cTn>
                                        <p:tgtEl>
                                          <p:spTgt spid="12"/>
                                        </p:tgtEl>
                                      </p:cBhvr>
                                      <p:to x="100000" y="60000"/>
                                    </p:animScale>
                                    <p:animScale>
                                      <p:cBhvr>
                                        <p:cTn id="68" dur="1" decel="50000">
                                          <p:stCondLst>
                                            <p:cond delay="415"/>
                                          </p:stCondLst>
                                        </p:cTn>
                                        <p:tgtEl>
                                          <p:spTgt spid="12"/>
                                        </p:tgtEl>
                                      </p:cBhvr>
                                      <p:to x="100000" y="100000"/>
                                    </p:animScale>
                                    <p:animScale>
                                      <p:cBhvr>
                                        <p:cTn id="69" dur="1">
                                          <p:stCondLst>
                                            <p:cond delay="806"/>
                                          </p:stCondLst>
                                        </p:cTn>
                                        <p:tgtEl>
                                          <p:spTgt spid="12"/>
                                        </p:tgtEl>
                                      </p:cBhvr>
                                      <p:to x="100000" y="80000"/>
                                    </p:animScale>
                                    <p:animScale>
                                      <p:cBhvr>
                                        <p:cTn id="70" dur="1" decel="50000">
                                          <p:stCondLst>
                                            <p:cond delay="822"/>
                                          </p:stCondLst>
                                        </p:cTn>
                                        <p:tgtEl>
                                          <p:spTgt spid="12"/>
                                        </p:tgtEl>
                                      </p:cBhvr>
                                      <p:to x="100000" y="100000"/>
                                    </p:animScale>
                                    <p:animScale>
                                      <p:cBhvr>
                                        <p:cTn id="71" dur="1">
                                          <p:stCondLst>
                                            <p:cond delay="1249"/>
                                          </p:stCondLst>
                                        </p:cTn>
                                        <p:tgtEl>
                                          <p:spTgt spid="12"/>
                                        </p:tgtEl>
                                      </p:cBhvr>
                                      <p:to x="100000" y="90000"/>
                                    </p:animScale>
                                    <p:animScale>
                                      <p:cBhvr>
                                        <p:cTn id="72" dur="1" decel="50000">
                                          <p:stCondLst>
                                            <p:cond delay="1249"/>
                                          </p:stCondLst>
                                        </p:cTn>
                                        <p:tgtEl>
                                          <p:spTgt spid="12"/>
                                        </p:tgtEl>
                                      </p:cBhvr>
                                      <p:to x="100000" y="100000"/>
                                    </p:animScale>
                                    <p:animScale>
                                      <p:cBhvr>
                                        <p:cTn id="73" dur="1">
                                          <p:stCondLst>
                                            <p:cond delay="1249"/>
                                          </p:stCondLst>
                                        </p:cTn>
                                        <p:tgtEl>
                                          <p:spTgt spid="12"/>
                                        </p:tgtEl>
                                      </p:cBhvr>
                                      <p:to x="100000" y="95000"/>
                                    </p:animScale>
                                    <p:animScale>
                                      <p:cBhvr>
                                        <p:cTn id="74" dur="1" decel="50000">
                                          <p:stCondLst>
                                            <p:cond delay="1249"/>
                                          </p:stCondLst>
                                        </p:cTn>
                                        <p:tgtEl>
                                          <p:spTgt spid="12"/>
                                        </p:tgtEl>
                                      </p:cBhvr>
                                      <p:to x="100000" y="100000"/>
                                    </p:animScale>
                                  </p:childTnLst>
                                </p:cTn>
                              </p:par>
                              <p:par>
                                <p:cTn id="75" presetID="26" presetClass="entr" presetSubtype="0" fill="hold" nodeType="withEffect">
                                  <p:stCondLst>
                                    <p:cond delay="300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285">
                                          <p:stCondLst>
                                            <p:cond delay="0"/>
                                          </p:stCondLst>
                                        </p:cTn>
                                        <p:tgtEl>
                                          <p:spTgt spid="13"/>
                                        </p:tgtEl>
                                      </p:cBhvr>
                                    </p:animEffect>
                                    <p:anim calcmode="lin" valueType="num">
                                      <p:cBhvr>
                                        <p:cTn id="78"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81"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82"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83" dur="1">
                                          <p:stCondLst>
                                            <p:cond delay="320"/>
                                          </p:stCondLst>
                                        </p:cTn>
                                        <p:tgtEl>
                                          <p:spTgt spid="13"/>
                                        </p:tgtEl>
                                      </p:cBhvr>
                                      <p:to x="100000" y="60000"/>
                                    </p:animScale>
                                    <p:animScale>
                                      <p:cBhvr>
                                        <p:cTn id="84" dur="1" decel="50000">
                                          <p:stCondLst>
                                            <p:cond delay="332"/>
                                          </p:stCondLst>
                                        </p:cTn>
                                        <p:tgtEl>
                                          <p:spTgt spid="13"/>
                                        </p:tgtEl>
                                      </p:cBhvr>
                                      <p:to x="100000" y="100000"/>
                                    </p:animScale>
                                    <p:animScale>
                                      <p:cBhvr>
                                        <p:cTn id="85" dur="1">
                                          <p:stCondLst>
                                            <p:cond delay="645"/>
                                          </p:stCondLst>
                                        </p:cTn>
                                        <p:tgtEl>
                                          <p:spTgt spid="13"/>
                                        </p:tgtEl>
                                      </p:cBhvr>
                                      <p:to x="100000" y="80000"/>
                                    </p:animScale>
                                    <p:animScale>
                                      <p:cBhvr>
                                        <p:cTn id="86" dur="1" decel="50000">
                                          <p:stCondLst>
                                            <p:cond delay="658"/>
                                          </p:stCondLst>
                                        </p:cTn>
                                        <p:tgtEl>
                                          <p:spTgt spid="13"/>
                                        </p:tgtEl>
                                      </p:cBhvr>
                                      <p:to x="100000" y="100000"/>
                                    </p:animScale>
                                    <p:animScale>
                                      <p:cBhvr>
                                        <p:cTn id="87" dur="1">
                                          <p:stCondLst>
                                            <p:cond delay="999"/>
                                          </p:stCondLst>
                                        </p:cTn>
                                        <p:tgtEl>
                                          <p:spTgt spid="13"/>
                                        </p:tgtEl>
                                      </p:cBhvr>
                                      <p:to x="100000" y="90000"/>
                                    </p:animScale>
                                    <p:animScale>
                                      <p:cBhvr>
                                        <p:cTn id="88" dur="1" decel="50000">
                                          <p:stCondLst>
                                            <p:cond delay="999"/>
                                          </p:stCondLst>
                                        </p:cTn>
                                        <p:tgtEl>
                                          <p:spTgt spid="13"/>
                                        </p:tgtEl>
                                      </p:cBhvr>
                                      <p:to x="100000" y="100000"/>
                                    </p:animScale>
                                    <p:animScale>
                                      <p:cBhvr>
                                        <p:cTn id="89" dur="1">
                                          <p:stCondLst>
                                            <p:cond delay="999"/>
                                          </p:stCondLst>
                                        </p:cTn>
                                        <p:tgtEl>
                                          <p:spTgt spid="13"/>
                                        </p:tgtEl>
                                      </p:cBhvr>
                                      <p:to x="100000" y="95000"/>
                                    </p:animScale>
                                    <p:animScale>
                                      <p:cBhvr>
                                        <p:cTn id="90" dur="1" decel="50000">
                                          <p:stCondLst>
                                            <p:cond delay="999"/>
                                          </p:stCondLst>
                                        </p:cTn>
                                        <p:tgtEl>
                                          <p:spTgt spid="13"/>
                                        </p:tgtEl>
                                      </p:cBhvr>
                                      <p:to x="100000" y="100000"/>
                                    </p:animScale>
                                  </p:childTnLst>
                                </p:cTn>
                              </p:par>
                              <p:par>
                                <p:cTn id="91" presetID="26" presetClass="entr" presetSubtype="0" fill="hold" nodeType="withEffect">
                                  <p:stCondLst>
                                    <p:cond delay="3250"/>
                                  </p:stCondLst>
                                  <p:childTnLst>
                                    <p:set>
                                      <p:cBhvr>
                                        <p:cTn id="92" dur="1" fill="hold">
                                          <p:stCondLst>
                                            <p:cond delay="0"/>
                                          </p:stCondLst>
                                        </p:cTn>
                                        <p:tgtEl>
                                          <p:spTgt spid="14"/>
                                        </p:tgtEl>
                                        <p:attrNameLst>
                                          <p:attrName>style.visibility</p:attrName>
                                        </p:attrNameLst>
                                      </p:cBhvr>
                                      <p:to>
                                        <p:strVal val="visible"/>
                                      </p:to>
                                    </p:set>
                                    <p:animEffect transition="in" filter="wipe(down)">
                                      <p:cBhvr>
                                        <p:cTn id="93" dur="214">
                                          <p:stCondLst>
                                            <p:cond delay="0"/>
                                          </p:stCondLst>
                                        </p:cTn>
                                        <p:tgtEl>
                                          <p:spTgt spid="14"/>
                                        </p:tgtEl>
                                      </p:cBhvr>
                                    </p:animEffect>
                                    <p:anim calcmode="lin" valueType="num">
                                      <p:cBhvr>
                                        <p:cTn id="94" dur="67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5" dur="245"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6" dur="245" tmFilter="0, 0; 0.125,0.2665; 0.25,0.4; 0.375,0.465; 0.5,0.5;  0.625,0.535; 0.75,0.6; 0.875,0.7335; 1,1">
                                          <p:stCondLst>
                                            <p:cond delay="245"/>
                                          </p:stCondLst>
                                        </p:cTn>
                                        <p:tgtEl>
                                          <p:spTgt spid="14"/>
                                        </p:tgtEl>
                                        <p:attrNameLst>
                                          <p:attrName>ppt_y</p:attrName>
                                        </p:attrNameLst>
                                      </p:cBhvr>
                                      <p:tavLst>
                                        <p:tav tm="0" fmla="#ppt_y-sin(pi*$)/9">
                                          <p:val>
                                            <p:fltVal val="0"/>
                                          </p:val>
                                        </p:tav>
                                        <p:tav tm="100000">
                                          <p:val>
                                            <p:fltVal val="1"/>
                                          </p:val>
                                        </p:tav>
                                      </p:tavLst>
                                    </p:anim>
                                    <p:anim calcmode="lin" valueType="num">
                                      <p:cBhvr>
                                        <p:cTn id="97" dur="2" tmFilter="0, 0; 0.125,0.2665; 0.25,0.4; 0.375,0.465; 0.5,0.5;  0.625,0.535; 0.75,0.6; 0.875,0.7335; 1,1">
                                          <p:stCondLst>
                                            <p:cond delay="488"/>
                                          </p:stCondLst>
                                        </p:cTn>
                                        <p:tgtEl>
                                          <p:spTgt spid="14"/>
                                        </p:tgtEl>
                                        <p:attrNameLst>
                                          <p:attrName>ppt_y</p:attrName>
                                        </p:attrNameLst>
                                      </p:cBhvr>
                                      <p:tavLst>
                                        <p:tav tm="0" fmla="#ppt_y-sin(pi*$)/27">
                                          <p:val>
                                            <p:fltVal val="0"/>
                                          </p:val>
                                        </p:tav>
                                        <p:tav tm="100000">
                                          <p:val>
                                            <p:fltVal val="1"/>
                                          </p:val>
                                        </p:tav>
                                      </p:tavLst>
                                    </p:anim>
                                    <p:anim calcmode="lin" valueType="num">
                                      <p:cBhvr>
                                        <p:cTn id="98" dur="1" tmFilter="0, 0; 0.125,0.2665; 0.25,0.4; 0.375,0.465; 0.5,0.5;  0.625,0.535; 0.75,0.6; 0.875,0.7335; 1,1">
                                          <p:stCondLst>
                                            <p:cond delay="749"/>
                                          </p:stCondLst>
                                        </p:cTn>
                                        <p:tgtEl>
                                          <p:spTgt spid="14"/>
                                        </p:tgtEl>
                                        <p:attrNameLst>
                                          <p:attrName>ppt_y</p:attrName>
                                        </p:attrNameLst>
                                      </p:cBhvr>
                                      <p:tavLst>
                                        <p:tav tm="0" fmla="#ppt_y-sin(pi*$)/81">
                                          <p:val>
                                            <p:fltVal val="0"/>
                                          </p:val>
                                        </p:tav>
                                        <p:tav tm="100000">
                                          <p:val>
                                            <p:fltVal val="1"/>
                                          </p:val>
                                        </p:tav>
                                      </p:tavLst>
                                    </p:anim>
                                    <p:animScale>
                                      <p:cBhvr>
                                        <p:cTn id="99" dur="1">
                                          <p:stCondLst>
                                            <p:cond delay="240"/>
                                          </p:stCondLst>
                                        </p:cTn>
                                        <p:tgtEl>
                                          <p:spTgt spid="14"/>
                                        </p:tgtEl>
                                      </p:cBhvr>
                                      <p:to x="100000" y="60000"/>
                                    </p:animScale>
                                    <p:animScale>
                                      <p:cBhvr>
                                        <p:cTn id="100" dur="1" decel="50000">
                                          <p:stCondLst>
                                            <p:cond delay="249"/>
                                          </p:stCondLst>
                                        </p:cTn>
                                        <p:tgtEl>
                                          <p:spTgt spid="14"/>
                                        </p:tgtEl>
                                      </p:cBhvr>
                                      <p:to x="100000" y="100000"/>
                                    </p:animScale>
                                    <p:animScale>
                                      <p:cBhvr>
                                        <p:cTn id="101" dur="1">
                                          <p:stCondLst>
                                            <p:cond delay="484"/>
                                          </p:stCondLst>
                                        </p:cTn>
                                        <p:tgtEl>
                                          <p:spTgt spid="14"/>
                                        </p:tgtEl>
                                      </p:cBhvr>
                                      <p:to x="100000" y="80000"/>
                                    </p:animScale>
                                    <p:animScale>
                                      <p:cBhvr>
                                        <p:cTn id="102" dur="1" decel="50000">
                                          <p:stCondLst>
                                            <p:cond delay="493"/>
                                          </p:stCondLst>
                                        </p:cTn>
                                        <p:tgtEl>
                                          <p:spTgt spid="14"/>
                                        </p:tgtEl>
                                      </p:cBhvr>
                                      <p:to x="100000" y="100000"/>
                                    </p:animScale>
                                    <p:animScale>
                                      <p:cBhvr>
                                        <p:cTn id="103" dur="1">
                                          <p:stCondLst>
                                            <p:cond delay="749"/>
                                          </p:stCondLst>
                                        </p:cTn>
                                        <p:tgtEl>
                                          <p:spTgt spid="14"/>
                                        </p:tgtEl>
                                      </p:cBhvr>
                                      <p:to x="100000" y="90000"/>
                                    </p:animScale>
                                    <p:animScale>
                                      <p:cBhvr>
                                        <p:cTn id="104" dur="1" decel="50000">
                                          <p:stCondLst>
                                            <p:cond delay="749"/>
                                          </p:stCondLst>
                                        </p:cTn>
                                        <p:tgtEl>
                                          <p:spTgt spid="14"/>
                                        </p:tgtEl>
                                      </p:cBhvr>
                                      <p:to x="100000" y="100000"/>
                                    </p:animScale>
                                    <p:animScale>
                                      <p:cBhvr>
                                        <p:cTn id="105" dur="1">
                                          <p:stCondLst>
                                            <p:cond delay="749"/>
                                          </p:stCondLst>
                                        </p:cTn>
                                        <p:tgtEl>
                                          <p:spTgt spid="14"/>
                                        </p:tgtEl>
                                      </p:cBhvr>
                                      <p:to x="100000" y="95000"/>
                                    </p:animScale>
                                    <p:animScale>
                                      <p:cBhvr>
                                        <p:cTn id="106" dur="1" decel="50000">
                                          <p:stCondLst>
                                            <p:cond delay="749"/>
                                          </p:stCondLst>
                                        </p:cTn>
                                        <p:tgtEl>
                                          <p:spTgt spid="14"/>
                                        </p:tgtEl>
                                      </p:cBhvr>
                                      <p:to x="100000" y="100000"/>
                                    </p:animScale>
                                  </p:childTnLst>
                                </p:cTn>
                              </p:par>
                              <p:par>
                                <p:cTn id="107" presetID="26" presetClass="entr" presetSubtype="0" fill="hold" nodeType="withEffect">
                                  <p:stCondLst>
                                    <p:cond delay="3500"/>
                                  </p:stCondLst>
                                  <p:childTnLst>
                                    <p:set>
                                      <p:cBhvr>
                                        <p:cTn id="108" dur="1" fill="hold">
                                          <p:stCondLst>
                                            <p:cond delay="0"/>
                                          </p:stCondLst>
                                        </p:cTn>
                                        <p:tgtEl>
                                          <p:spTgt spid="15"/>
                                        </p:tgtEl>
                                        <p:attrNameLst>
                                          <p:attrName>style.visibility</p:attrName>
                                        </p:attrNameLst>
                                      </p:cBhvr>
                                      <p:to>
                                        <p:strVal val="visible"/>
                                      </p:to>
                                    </p:set>
                                    <p:animEffect transition="in" filter="wipe(down)">
                                      <p:cBhvr>
                                        <p:cTn id="109" dur="143">
                                          <p:stCondLst>
                                            <p:cond delay="0"/>
                                          </p:stCondLst>
                                        </p:cTn>
                                        <p:tgtEl>
                                          <p:spTgt spid="15"/>
                                        </p:tgtEl>
                                      </p:cBhvr>
                                    </p:animEffect>
                                    <p:anim calcmode="lin" valueType="num">
                                      <p:cBhvr>
                                        <p:cTn id="110" dur="448"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11" dur="163"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12" dur="163" tmFilter="0, 0; 0.125,0.2665; 0.25,0.4; 0.375,0.465; 0.5,0.5;  0.625,0.535; 0.75,0.6; 0.875,0.7335; 1,1">
                                          <p:stCondLst>
                                            <p:cond delay="163"/>
                                          </p:stCondLst>
                                        </p:cTn>
                                        <p:tgtEl>
                                          <p:spTgt spid="15"/>
                                        </p:tgtEl>
                                        <p:attrNameLst>
                                          <p:attrName>ppt_y</p:attrName>
                                        </p:attrNameLst>
                                      </p:cBhvr>
                                      <p:tavLst>
                                        <p:tav tm="0" fmla="#ppt_y-sin(pi*$)/9">
                                          <p:val>
                                            <p:fltVal val="0"/>
                                          </p:val>
                                        </p:tav>
                                        <p:tav tm="100000">
                                          <p:val>
                                            <p:fltVal val="1"/>
                                          </p:val>
                                        </p:tav>
                                      </p:tavLst>
                                    </p:anim>
                                    <p:anim calcmode="lin" valueType="num">
                                      <p:cBhvr>
                                        <p:cTn id="113" dur="2" tmFilter="0, 0; 0.125,0.2665; 0.25,0.4; 0.375,0.465; 0.5,0.5;  0.625,0.535; 0.75,0.6; 0.875,0.7335; 1,1">
                                          <p:stCondLst>
                                            <p:cond delay="325"/>
                                          </p:stCondLst>
                                        </p:cTn>
                                        <p:tgtEl>
                                          <p:spTgt spid="15"/>
                                        </p:tgtEl>
                                        <p:attrNameLst>
                                          <p:attrName>ppt_y</p:attrName>
                                        </p:attrNameLst>
                                      </p:cBhvr>
                                      <p:tavLst>
                                        <p:tav tm="0" fmla="#ppt_y-sin(pi*$)/27">
                                          <p:val>
                                            <p:fltVal val="0"/>
                                          </p:val>
                                        </p:tav>
                                        <p:tav tm="100000">
                                          <p:val>
                                            <p:fltVal val="1"/>
                                          </p:val>
                                        </p:tav>
                                      </p:tavLst>
                                    </p:anim>
                                    <p:anim calcmode="lin" valueType="num">
                                      <p:cBhvr>
                                        <p:cTn id="114" dur="1" tmFilter="0, 0; 0.125,0.2665; 0.25,0.4; 0.375,0.465; 0.5,0.5;  0.625,0.535; 0.75,0.6; 0.875,0.7335; 1,1">
                                          <p:stCondLst>
                                            <p:cond delay="499"/>
                                          </p:stCondLst>
                                        </p:cTn>
                                        <p:tgtEl>
                                          <p:spTgt spid="15"/>
                                        </p:tgtEl>
                                        <p:attrNameLst>
                                          <p:attrName>ppt_y</p:attrName>
                                        </p:attrNameLst>
                                      </p:cBhvr>
                                      <p:tavLst>
                                        <p:tav tm="0" fmla="#ppt_y-sin(pi*$)/81">
                                          <p:val>
                                            <p:fltVal val="0"/>
                                          </p:val>
                                        </p:tav>
                                        <p:tav tm="100000">
                                          <p:val>
                                            <p:fltVal val="1"/>
                                          </p:val>
                                        </p:tav>
                                      </p:tavLst>
                                    </p:anim>
                                    <p:animScale>
                                      <p:cBhvr>
                                        <p:cTn id="115" dur="1">
                                          <p:stCondLst>
                                            <p:cond delay="160"/>
                                          </p:stCondLst>
                                        </p:cTn>
                                        <p:tgtEl>
                                          <p:spTgt spid="15"/>
                                        </p:tgtEl>
                                      </p:cBhvr>
                                      <p:to x="100000" y="60000"/>
                                    </p:animScale>
                                    <p:animScale>
                                      <p:cBhvr>
                                        <p:cTn id="116" dur="1" decel="50000">
                                          <p:stCondLst>
                                            <p:cond delay="166"/>
                                          </p:stCondLst>
                                        </p:cTn>
                                        <p:tgtEl>
                                          <p:spTgt spid="15"/>
                                        </p:tgtEl>
                                      </p:cBhvr>
                                      <p:to x="100000" y="100000"/>
                                    </p:animScale>
                                    <p:animScale>
                                      <p:cBhvr>
                                        <p:cTn id="117" dur="1">
                                          <p:stCondLst>
                                            <p:cond delay="323"/>
                                          </p:stCondLst>
                                        </p:cTn>
                                        <p:tgtEl>
                                          <p:spTgt spid="15"/>
                                        </p:tgtEl>
                                      </p:cBhvr>
                                      <p:to x="100000" y="80000"/>
                                    </p:animScale>
                                    <p:animScale>
                                      <p:cBhvr>
                                        <p:cTn id="118" dur="1" decel="50000">
                                          <p:stCondLst>
                                            <p:cond delay="329"/>
                                          </p:stCondLst>
                                        </p:cTn>
                                        <p:tgtEl>
                                          <p:spTgt spid="15"/>
                                        </p:tgtEl>
                                      </p:cBhvr>
                                      <p:to x="100000" y="100000"/>
                                    </p:animScale>
                                    <p:animScale>
                                      <p:cBhvr>
                                        <p:cTn id="119" dur="1">
                                          <p:stCondLst>
                                            <p:cond delay="499"/>
                                          </p:stCondLst>
                                        </p:cTn>
                                        <p:tgtEl>
                                          <p:spTgt spid="15"/>
                                        </p:tgtEl>
                                      </p:cBhvr>
                                      <p:to x="100000" y="90000"/>
                                    </p:animScale>
                                    <p:animScale>
                                      <p:cBhvr>
                                        <p:cTn id="120" dur="1" decel="50000">
                                          <p:stCondLst>
                                            <p:cond delay="499"/>
                                          </p:stCondLst>
                                        </p:cTn>
                                        <p:tgtEl>
                                          <p:spTgt spid="15"/>
                                        </p:tgtEl>
                                      </p:cBhvr>
                                      <p:to x="100000" y="100000"/>
                                    </p:animScale>
                                    <p:animScale>
                                      <p:cBhvr>
                                        <p:cTn id="121" dur="1">
                                          <p:stCondLst>
                                            <p:cond delay="499"/>
                                          </p:stCondLst>
                                        </p:cTn>
                                        <p:tgtEl>
                                          <p:spTgt spid="15"/>
                                        </p:tgtEl>
                                      </p:cBhvr>
                                      <p:to x="100000" y="95000"/>
                                    </p:animScale>
                                    <p:animScale>
                                      <p:cBhvr>
                                        <p:cTn id="122" dur="1" decel="50000">
                                          <p:stCondLst>
                                            <p:cond delay="499"/>
                                          </p:stCondLst>
                                        </p:cTn>
                                        <p:tgtEl>
                                          <p:spTgt spid="15"/>
                                        </p:tgtEl>
                                      </p:cBhvr>
                                      <p:to x="100000" y="100000"/>
                                    </p:animScale>
                                  </p:childTnLst>
                                </p:cTn>
                              </p:par>
                              <p:par>
                                <p:cTn id="123" presetID="26" presetClass="entr" presetSubtype="0" fill="hold" nodeType="withEffect">
                                  <p:stCondLst>
                                    <p:cond delay="3750"/>
                                  </p:stCondLst>
                                  <p:childTnLst>
                                    <p:set>
                                      <p:cBhvr>
                                        <p:cTn id="124" dur="1" fill="hold">
                                          <p:stCondLst>
                                            <p:cond delay="0"/>
                                          </p:stCondLst>
                                        </p:cTn>
                                        <p:tgtEl>
                                          <p:spTgt spid="16"/>
                                        </p:tgtEl>
                                        <p:attrNameLst>
                                          <p:attrName>style.visibility</p:attrName>
                                        </p:attrNameLst>
                                      </p:cBhvr>
                                      <p:to>
                                        <p:strVal val="visible"/>
                                      </p:to>
                                    </p:set>
                                    <p:animEffect transition="in" filter="wipe(down)">
                                      <p:cBhvr>
                                        <p:cTn id="125" dur="71">
                                          <p:stCondLst>
                                            <p:cond delay="0"/>
                                          </p:stCondLst>
                                        </p:cTn>
                                        <p:tgtEl>
                                          <p:spTgt spid="16"/>
                                        </p:tgtEl>
                                      </p:cBhvr>
                                    </p:animEffect>
                                    <p:anim calcmode="lin" valueType="num">
                                      <p:cBhvr>
                                        <p:cTn id="126" dur="22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7" dur="8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8" dur="82" tmFilter="0, 0; 0.125,0.2665; 0.25,0.4; 0.375,0.465; 0.5,0.5;  0.625,0.535; 0.75,0.6; 0.875,0.7335; 1,1">
                                          <p:stCondLst>
                                            <p:cond delay="82"/>
                                          </p:stCondLst>
                                        </p:cTn>
                                        <p:tgtEl>
                                          <p:spTgt spid="16"/>
                                        </p:tgtEl>
                                        <p:attrNameLst>
                                          <p:attrName>ppt_y</p:attrName>
                                        </p:attrNameLst>
                                      </p:cBhvr>
                                      <p:tavLst>
                                        <p:tav tm="0" fmla="#ppt_y-sin(pi*$)/9">
                                          <p:val>
                                            <p:fltVal val="0"/>
                                          </p:val>
                                        </p:tav>
                                        <p:tav tm="100000">
                                          <p:val>
                                            <p:fltVal val="1"/>
                                          </p:val>
                                        </p:tav>
                                      </p:tavLst>
                                    </p:anim>
                                    <p:anim calcmode="lin" valueType="num">
                                      <p:cBhvr>
                                        <p:cTn id="129" dur="2" tmFilter="0, 0; 0.125,0.2665; 0.25,0.4; 0.375,0.465; 0.5,0.5;  0.625,0.535; 0.75,0.6; 0.875,0.7335; 1,1">
                                          <p:stCondLst>
                                            <p:cond delay="163"/>
                                          </p:stCondLst>
                                        </p:cTn>
                                        <p:tgtEl>
                                          <p:spTgt spid="16"/>
                                        </p:tgtEl>
                                        <p:attrNameLst>
                                          <p:attrName>ppt_y</p:attrName>
                                        </p:attrNameLst>
                                      </p:cBhvr>
                                      <p:tavLst>
                                        <p:tav tm="0" fmla="#ppt_y-sin(pi*$)/27">
                                          <p:val>
                                            <p:fltVal val="0"/>
                                          </p:val>
                                        </p:tav>
                                        <p:tav tm="100000">
                                          <p:val>
                                            <p:fltVal val="1"/>
                                          </p:val>
                                        </p:tav>
                                      </p:tavLst>
                                    </p:anim>
                                    <p:anim calcmode="lin" valueType="num">
                                      <p:cBhvr>
                                        <p:cTn id="130" dur="1" tmFilter="0, 0; 0.125,0.2665; 0.25,0.4; 0.375,0.465; 0.5,0.5;  0.625,0.535; 0.75,0.6; 0.875,0.7335; 1,1">
                                          <p:stCondLst>
                                            <p:cond delay="249"/>
                                          </p:stCondLst>
                                        </p:cTn>
                                        <p:tgtEl>
                                          <p:spTgt spid="16"/>
                                        </p:tgtEl>
                                        <p:attrNameLst>
                                          <p:attrName>ppt_y</p:attrName>
                                        </p:attrNameLst>
                                      </p:cBhvr>
                                      <p:tavLst>
                                        <p:tav tm="0" fmla="#ppt_y-sin(pi*$)/81">
                                          <p:val>
                                            <p:fltVal val="0"/>
                                          </p:val>
                                        </p:tav>
                                        <p:tav tm="100000">
                                          <p:val>
                                            <p:fltVal val="1"/>
                                          </p:val>
                                        </p:tav>
                                      </p:tavLst>
                                    </p:anim>
                                    <p:animScale>
                                      <p:cBhvr>
                                        <p:cTn id="131" dur="1">
                                          <p:stCondLst>
                                            <p:cond delay="80"/>
                                          </p:stCondLst>
                                        </p:cTn>
                                        <p:tgtEl>
                                          <p:spTgt spid="16"/>
                                        </p:tgtEl>
                                      </p:cBhvr>
                                      <p:to x="100000" y="60000"/>
                                    </p:animScale>
                                    <p:animScale>
                                      <p:cBhvr>
                                        <p:cTn id="132" dur="1" decel="50000">
                                          <p:stCondLst>
                                            <p:cond delay="83"/>
                                          </p:stCondLst>
                                        </p:cTn>
                                        <p:tgtEl>
                                          <p:spTgt spid="16"/>
                                        </p:tgtEl>
                                      </p:cBhvr>
                                      <p:to x="100000" y="100000"/>
                                    </p:animScale>
                                    <p:animScale>
                                      <p:cBhvr>
                                        <p:cTn id="133" dur="1">
                                          <p:stCondLst>
                                            <p:cond delay="161"/>
                                          </p:stCondLst>
                                        </p:cTn>
                                        <p:tgtEl>
                                          <p:spTgt spid="16"/>
                                        </p:tgtEl>
                                      </p:cBhvr>
                                      <p:to x="100000" y="80000"/>
                                    </p:animScale>
                                    <p:animScale>
                                      <p:cBhvr>
                                        <p:cTn id="134" dur="1" decel="50000">
                                          <p:stCondLst>
                                            <p:cond delay="164"/>
                                          </p:stCondLst>
                                        </p:cTn>
                                        <p:tgtEl>
                                          <p:spTgt spid="16"/>
                                        </p:tgtEl>
                                      </p:cBhvr>
                                      <p:to x="100000" y="100000"/>
                                    </p:animScale>
                                    <p:animScale>
                                      <p:cBhvr>
                                        <p:cTn id="135" dur="1">
                                          <p:stCondLst>
                                            <p:cond delay="249"/>
                                          </p:stCondLst>
                                        </p:cTn>
                                        <p:tgtEl>
                                          <p:spTgt spid="16"/>
                                        </p:tgtEl>
                                      </p:cBhvr>
                                      <p:to x="100000" y="90000"/>
                                    </p:animScale>
                                    <p:animScale>
                                      <p:cBhvr>
                                        <p:cTn id="136" dur="1" decel="50000">
                                          <p:stCondLst>
                                            <p:cond delay="249"/>
                                          </p:stCondLst>
                                        </p:cTn>
                                        <p:tgtEl>
                                          <p:spTgt spid="16"/>
                                        </p:tgtEl>
                                      </p:cBhvr>
                                      <p:to x="100000" y="100000"/>
                                    </p:animScale>
                                    <p:animScale>
                                      <p:cBhvr>
                                        <p:cTn id="137" dur="1">
                                          <p:stCondLst>
                                            <p:cond delay="249"/>
                                          </p:stCondLst>
                                        </p:cTn>
                                        <p:tgtEl>
                                          <p:spTgt spid="16"/>
                                        </p:tgtEl>
                                      </p:cBhvr>
                                      <p:to x="100000" y="95000"/>
                                    </p:animScale>
                                    <p:animScale>
                                      <p:cBhvr>
                                        <p:cTn id="138" dur="1" decel="50000">
                                          <p:stCondLst>
                                            <p:cond delay="249"/>
                                          </p:stCondLst>
                                        </p:cTn>
                                        <p:tgtEl>
                                          <p:spTgt spid="16"/>
                                        </p:tgtEl>
                                      </p:cBhvr>
                                      <p:to x="100000" y="100000"/>
                                    </p:animScale>
                                  </p:childTnLst>
                                </p:cTn>
                              </p:par>
                              <p:par>
                                <p:cTn id="139" presetID="26" presetClass="entr" presetSubtype="0" fill="hold" nodeType="withEffect">
                                  <p:stCondLst>
                                    <p:cond delay="3850"/>
                                  </p:stCondLst>
                                  <p:childTnLst>
                                    <p:set>
                                      <p:cBhvr>
                                        <p:cTn id="140" dur="1" fill="hold">
                                          <p:stCondLst>
                                            <p:cond delay="0"/>
                                          </p:stCondLst>
                                        </p:cTn>
                                        <p:tgtEl>
                                          <p:spTgt spid="17"/>
                                        </p:tgtEl>
                                        <p:attrNameLst>
                                          <p:attrName>style.visibility</p:attrName>
                                        </p:attrNameLst>
                                      </p:cBhvr>
                                      <p:to>
                                        <p:strVal val="visible"/>
                                      </p:to>
                                    </p:set>
                                    <p:animEffect transition="in" filter="wipe(down)">
                                      <p:cBhvr>
                                        <p:cTn id="141" dur="43">
                                          <p:stCondLst>
                                            <p:cond delay="0"/>
                                          </p:stCondLst>
                                        </p:cTn>
                                        <p:tgtEl>
                                          <p:spTgt spid="17"/>
                                        </p:tgtEl>
                                      </p:cBhvr>
                                    </p:animEffect>
                                    <p:anim calcmode="lin" valueType="num">
                                      <p:cBhvr>
                                        <p:cTn id="142" dur="13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43" dur="49"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4" dur="49" tmFilter="0, 0; 0.125,0.2665; 0.25,0.4; 0.375,0.465; 0.5,0.5;  0.625,0.535; 0.75,0.6; 0.875,0.7335; 1,1">
                                          <p:stCondLst>
                                            <p:cond delay="49"/>
                                          </p:stCondLst>
                                        </p:cTn>
                                        <p:tgtEl>
                                          <p:spTgt spid="17"/>
                                        </p:tgtEl>
                                        <p:attrNameLst>
                                          <p:attrName>ppt_y</p:attrName>
                                        </p:attrNameLst>
                                      </p:cBhvr>
                                      <p:tavLst>
                                        <p:tav tm="0" fmla="#ppt_y-sin(pi*$)/9">
                                          <p:val>
                                            <p:fltVal val="0"/>
                                          </p:val>
                                        </p:tav>
                                        <p:tav tm="100000">
                                          <p:val>
                                            <p:fltVal val="1"/>
                                          </p:val>
                                        </p:tav>
                                      </p:tavLst>
                                    </p:anim>
                                    <p:anim calcmode="lin" valueType="num">
                                      <p:cBhvr>
                                        <p:cTn id="145" dur="2" tmFilter="0, 0; 0.125,0.2665; 0.25,0.4; 0.375,0.465; 0.5,0.5;  0.625,0.535; 0.75,0.6; 0.875,0.7335; 1,1">
                                          <p:stCondLst>
                                            <p:cond delay="98"/>
                                          </p:stCondLst>
                                        </p:cTn>
                                        <p:tgtEl>
                                          <p:spTgt spid="17"/>
                                        </p:tgtEl>
                                        <p:attrNameLst>
                                          <p:attrName>ppt_y</p:attrName>
                                        </p:attrNameLst>
                                      </p:cBhvr>
                                      <p:tavLst>
                                        <p:tav tm="0" fmla="#ppt_y-sin(pi*$)/27">
                                          <p:val>
                                            <p:fltVal val="0"/>
                                          </p:val>
                                        </p:tav>
                                        <p:tav tm="100000">
                                          <p:val>
                                            <p:fltVal val="1"/>
                                          </p:val>
                                        </p:tav>
                                      </p:tavLst>
                                    </p:anim>
                                    <p:anim calcmode="lin" valueType="num">
                                      <p:cBhvr>
                                        <p:cTn id="146" dur="1" tmFilter="0, 0; 0.125,0.2665; 0.25,0.4; 0.375,0.465; 0.5,0.5;  0.625,0.535; 0.75,0.6; 0.875,0.7335; 1,1">
                                          <p:stCondLst>
                                            <p:cond delay="149"/>
                                          </p:stCondLst>
                                        </p:cTn>
                                        <p:tgtEl>
                                          <p:spTgt spid="17"/>
                                        </p:tgtEl>
                                        <p:attrNameLst>
                                          <p:attrName>ppt_y</p:attrName>
                                        </p:attrNameLst>
                                      </p:cBhvr>
                                      <p:tavLst>
                                        <p:tav tm="0" fmla="#ppt_y-sin(pi*$)/81">
                                          <p:val>
                                            <p:fltVal val="0"/>
                                          </p:val>
                                        </p:tav>
                                        <p:tav tm="100000">
                                          <p:val>
                                            <p:fltVal val="1"/>
                                          </p:val>
                                        </p:tav>
                                      </p:tavLst>
                                    </p:anim>
                                    <p:animScale>
                                      <p:cBhvr>
                                        <p:cTn id="147" dur="1">
                                          <p:stCondLst>
                                            <p:cond delay="48"/>
                                          </p:stCondLst>
                                        </p:cTn>
                                        <p:tgtEl>
                                          <p:spTgt spid="17"/>
                                        </p:tgtEl>
                                      </p:cBhvr>
                                      <p:to x="100000" y="60000"/>
                                    </p:animScale>
                                    <p:animScale>
                                      <p:cBhvr>
                                        <p:cTn id="148" dur="1" decel="50000">
                                          <p:stCondLst>
                                            <p:cond delay="50"/>
                                          </p:stCondLst>
                                        </p:cTn>
                                        <p:tgtEl>
                                          <p:spTgt spid="17"/>
                                        </p:tgtEl>
                                      </p:cBhvr>
                                      <p:to x="100000" y="100000"/>
                                    </p:animScale>
                                    <p:animScale>
                                      <p:cBhvr>
                                        <p:cTn id="149" dur="1">
                                          <p:stCondLst>
                                            <p:cond delay="97"/>
                                          </p:stCondLst>
                                        </p:cTn>
                                        <p:tgtEl>
                                          <p:spTgt spid="17"/>
                                        </p:tgtEl>
                                      </p:cBhvr>
                                      <p:to x="100000" y="80000"/>
                                    </p:animScale>
                                    <p:animScale>
                                      <p:cBhvr>
                                        <p:cTn id="150" dur="1" decel="50000">
                                          <p:stCondLst>
                                            <p:cond delay="99"/>
                                          </p:stCondLst>
                                        </p:cTn>
                                        <p:tgtEl>
                                          <p:spTgt spid="17"/>
                                        </p:tgtEl>
                                      </p:cBhvr>
                                      <p:to x="100000" y="100000"/>
                                    </p:animScale>
                                    <p:animScale>
                                      <p:cBhvr>
                                        <p:cTn id="151" dur="1">
                                          <p:stCondLst>
                                            <p:cond delay="149"/>
                                          </p:stCondLst>
                                        </p:cTn>
                                        <p:tgtEl>
                                          <p:spTgt spid="17"/>
                                        </p:tgtEl>
                                      </p:cBhvr>
                                      <p:to x="100000" y="90000"/>
                                    </p:animScale>
                                    <p:animScale>
                                      <p:cBhvr>
                                        <p:cTn id="152" dur="1" decel="50000">
                                          <p:stCondLst>
                                            <p:cond delay="149"/>
                                          </p:stCondLst>
                                        </p:cTn>
                                        <p:tgtEl>
                                          <p:spTgt spid="17"/>
                                        </p:tgtEl>
                                      </p:cBhvr>
                                      <p:to x="100000" y="100000"/>
                                    </p:animScale>
                                    <p:animScale>
                                      <p:cBhvr>
                                        <p:cTn id="153" dur="1">
                                          <p:stCondLst>
                                            <p:cond delay="149"/>
                                          </p:stCondLst>
                                        </p:cTn>
                                        <p:tgtEl>
                                          <p:spTgt spid="17"/>
                                        </p:tgtEl>
                                      </p:cBhvr>
                                      <p:to x="100000" y="95000"/>
                                    </p:animScale>
                                    <p:animScale>
                                      <p:cBhvr>
                                        <p:cTn id="154" dur="1" decel="50000">
                                          <p:stCondLst>
                                            <p:cond delay="149"/>
                                          </p:stCondLst>
                                        </p:cTn>
                                        <p:tgtEl>
                                          <p:spTgt spid="17"/>
                                        </p:tgtEl>
                                      </p:cBhvr>
                                      <p:to x="100000" y="100000"/>
                                    </p:animScale>
                                  </p:childTnLst>
                                </p:cTn>
                              </p:par>
                              <p:par>
                                <p:cTn id="155" presetID="26" presetClass="entr" presetSubtype="0" fill="hold" nodeType="withEffect">
                                  <p:stCondLst>
                                    <p:cond delay="3950"/>
                                  </p:stCondLst>
                                  <p:childTnLst>
                                    <p:set>
                                      <p:cBhvr>
                                        <p:cTn id="156" dur="1" fill="hold">
                                          <p:stCondLst>
                                            <p:cond delay="0"/>
                                          </p:stCondLst>
                                        </p:cTn>
                                        <p:tgtEl>
                                          <p:spTgt spid="18"/>
                                        </p:tgtEl>
                                        <p:attrNameLst>
                                          <p:attrName>style.visibility</p:attrName>
                                        </p:attrNameLst>
                                      </p:cBhvr>
                                      <p:to>
                                        <p:strVal val="visible"/>
                                      </p:to>
                                    </p:set>
                                    <p:animEffect transition="in" filter="wipe(down)">
                                      <p:cBhvr>
                                        <p:cTn id="157" dur="29">
                                          <p:stCondLst>
                                            <p:cond delay="0"/>
                                          </p:stCondLst>
                                        </p:cTn>
                                        <p:tgtEl>
                                          <p:spTgt spid="18"/>
                                        </p:tgtEl>
                                      </p:cBhvr>
                                    </p:animEffect>
                                    <p:anim calcmode="lin" valueType="num">
                                      <p:cBhvr>
                                        <p:cTn id="158" dur="90"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59" dur="33"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60" dur="33" tmFilter="0, 0; 0.125,0.2665; 0.25,0.4; 0.375,0.465; 0.5,0.5;  0.625,0.535; 0.75,0.6; 0.875,0.7335; 1,1">
                                          <p:stCondLst>
                                            <p:cond delay="33"/>
                                          </p:stCondLst>
                                        </p:cTn>
                                        <p:tgtEl>
                                          <p:spTgt spid="18"/>
                                        </p:tgtEl>
                                        <p:attrNameLst>
                                          <p:attrName>ppt_y</p:attrName>
                                        </p:attrNameLst>
                                      </p:cBhvr>
                                      <p:tavLst>
                                        <p:tav tm="0" fmla="#ppt_y-sin(pi*$)/9">
                                          <p:val>
                                            <p:fltVal val="0"/>
                                          </p:val>
                                        </p:tav>
                                        <p:tav tm="100000">
                                          <p:val>
                                            <p:fltVal val="1"/>
                                          </p:val>
                                        </p:tav>
                                      </p:tavLst>
                                    </p:anim>
                                    <p:anim calcmode="lin" valueType="num">
                                      <p:cBhvr>
                                        <p:cTn id="161" dur="2" tmFilter="0, 0; 0.125,0.2665; 0.25,0.4; 0.375,0.465; 0.5,0.5;  0.625,0.535; 0.75,0.6; 0.875,0.7335; 1,1">
                                          <p:stCondLst>
                                            <p:cond delay="65"/>
                                          </p:stCondLst>
                                        </p:cTn>
                                        <p:tgtEl>
                                          <p:spTgt spid="18"/>
                                        </p:tgtEl>
                                        <p:attrNameLst>
                                          <p:attrName>ppt_y</p:attrName>
                                        </p:attrNameLst>
                                      </p:cBhvr>
                                      <p:tavLst>
                                        <p:tav tm="0" fmla="#ppt_y-sin(pi*$)/27">
                                          <p:val>
                                            <p:fltVal val="0"/>
                                          </p:val>
                                        </p:tav>
                                        <p:tav tm="100000">
                                          <p:val>
                                            <p:fltVal val="1"/>
                                          </p:val>
                                        </p:tav>
                                      </p:tavLst>
                                    </p:anim>
                                    <p:anim calcmode="lin" valueType="num">
                                      <p:cBhvr>
                                        <p:cTn id="162" dur="1" tmFilter="0, 0; 0.125,0.2665; 0.25,0.4; 0.375,0.465; 0.5,0.5;  0.625,0.535; 0.75,0.6; 0.875,0.7335; 1,1">
                                          <p:stCondLst>
                                            <p:cond delay="99"/>
                                          </p:stCondLst>
                                        </p:cTn>
                                        <p:tgtEl>
                                          <p:spTgt spid="18"/>
                                        </p:tgtEl>
                                        <p:attrNameLst>
                                          <p:attrName>ppt_y</p:attrName>
                                        </p:attrNameLst>
                                      </p:cBhvr>
                                      <p:tavLst>
                                        <p:tav tm="0" fmla="#ppt_y-sin(pi*$)/81">
                                          <p:val>
                                            <p:fltVal val="0"/>
                                          </p:val>
                                        </p:tav>
                                        <p:tav tm="100000">
                                          <p:val>
                                            <p:fltVal val="1"/>
                                          </p:val>
                                        </p:tav>
                                      </p:tavLst>
                                    </p:anim>
                                    <p:animScale>
                                      <p:cBhvr>
                                        <p:cTn id="163" dur="1">
                                          <p:stCondLst>
                                            <p:cond delay="32"/>
                                          </p:stCondLst>
                                        </p:cTn>
                                        <p:tgtEl>
                                          <p:spTgt spid="18"/>
                                        </p:tgtEl>
                                      </p:cBhvr>
                                      <p:to x="100000" y="60000"/>
                                    </p:animScale>
                                    <p:animScale>
                                      <p:cBhvr>
                                        <p:cTn id="164" dur="1" decel="50000">
                                          <p:stCondLst>
                                            <p:cond delay="33"/>
                                          </p:stCondLst>
                                        </p:cTn>
                                        <p:tgtEl>
                                          <p:spTgt spid="18"/>
                                        </p:tgtEl>
                                      </p:cBhvr>
                                      <p:to x="100000" y="100000"/>
                                    </p:animScale>
                                    <p:animScale>
                                      <p:cBhvr>
                                        <p:cTn id="165" dur="1">
                                          <p:stCondLst>
                                            <p:cond delay="65"/>
                                          </p:stCondLst>
                                        </p:cTn>
                                        <p:tgtEl>
                                          <p:spTgt spid="18"/>
                                        </p:tgtEl>
                                      </p:cBhvr>
                                      <p:to x="100000" y="80000"/>
                                    </p:animScale>
                                    <p:animScale>
                                      <p:cBhvr>
                                        <p:cTn id="166" dur="1" decel="50000">
                                          <p:stCondLst>
                                            <p:cond delay="66"/>
                                          </p:stCondLst>
                                        </p:cTn>
                                        <p:tgtEl>
                                          <p:spTgt spid="18"/>
                                        </p:tgtEl>
                                      </p:cBhvr>
                                      <p:to x="100000" y="100000"/>
                                    </p:animScale>
                                    <p:animScale>
                                      <p:cBhvr>
                                        <p:cTn id="167" dur="1">
                                          <p:stCondLst>
                                            <p:cond delay="99"/>
                                          </p:stCondLst>
                                        </p:cTn>
                                        <p:tgtEl>
                                          <p:spTgt spid="18"/>
                                        </p:tgtEl>
                                      </p:cBhvr>
                                      <p:to x="100000" y="90000"/>
                                    </p:animScale>
                                    <p:animScale>
                                      <p:cBhvr>
                                        <p:cTn id="168" dur="1" decel="50000">
                                          <p:stCondLst>
                                            <p:cond delay="99"/>
                                          </p:stCondLst>
                                        </p:cTn>
                                        <p:tgtEl>
                                          <p:spTgt spid="18"/>
                                        </p:tgtEl>
                                      </p:cBhvr>
                                      <p:to x="100000" y="100000"/>
                                    </p:animScale>
                                    <p:animScale>
                                      <p:cBhvr>
                                        <p:cTn id="169" dur="1">
                                          <p:stCondLst>
                                            <p:cond delay="99"/>
                                          </p:stCondLst>
                                        </p:cTn>
                                        <p:tgtEl>
                                          <p:spTgt spid="18"/>
                                        </p:tgtEl>
                                      </p:cBhvr>
                                      <p:to x="100000" y="95000"/>
                                    </p:animScale>
                                    <p:animScale>
                                      <p:cBhvr>
                                        <p:cTn id="170" dur="1" decel="50000">
                                          <p:stCondLst>
                                            <p:cond delay="99"/>
                                          </p:stCondLst>
                                        </p:cTn>
                                        <p:tgtEl>
                                          <p:spTgt spid="18"/>
                                        </p:tgtEl>
                                      </p:cBhvr>
                                      <p:to x="100000" y="100000"/>
                                    </p:animScale>
                                  </p:childTnLst>
                                </p:cTn>
                              </p:par>
                              <p:par>
                                <p:cTn id="171" presetID="26" presetClass="entr" presetSubtype="0" fill="hold" nodeType="withEffect">
                                  <p:stCondLst>
                                    <p:cond delay="4000"/>
                                  </p:stCondLst>
                                  <p:childTnLst>
                                    <p:set>
                                      <p:cBhvr>
                                        <p:cTn id="172" dur="1" fill="hold">
                                          <p:stCondLst>
                                            <p:cond delay="0"/>
                                          </p:stCondLst>
                                        </p:cTn>
                                        <p:tgtEl>
                                          <p:spTgt spid="19"/>
                                        </p:tgtEl>
                                        <p:attrNameLst>
                                          <p:attrName>style.visibility</p:attrName>
                                        </p:attrNameLst>
                                      </p:cBhvr>
                                      <p:to>
                                        <p:strVal val="visible"/>
                                      </p:to>
                                    </p:set>
                                    <p:animEffect transition="in" filter="wipe(down)">
                                      <p:cBhvr>
                                        <p:cTn id="173" dur="14">
                                          <p:stCondLst>
                                            <p:cond delay="0"/>
                                          </p:stCondLst>
                                        </p:cTn>
                                        <p:tgtEl>
                                          <p:spTgt spid="19"/>
                                        </p:tgtEl>
                                      </p:cBhvr>
                                    </p:animEffect>
                                    <p:anim calcmode="lin" valueType="num">
                                      <p:cBhvr>
                                        <p:cTn id="174" dur="45"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75" dur="1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76" dur="16" tmFilter="0, 0; 0.125,0.2665; 0.25,0.4; 0.375,0.465; 0.5,0.5;  0.625,0.535; 0.75,0.6; 0.875,0.7335; 1,1">
                                          <p:stCondLst>
                                            <p:cond delay="16"/>
                                          </p:stCondLst>
                                        </p:cTn>
                                        <p:tgtEl>
                                          <p:spTgt spid="19"/>
                                        </p:tgtEl>
                                        <p:attrNameLst>
                                          <p:attrName>ppt_y</p:attrName>
                                        </p:attrNameLst>
                                      </p:cBhvr>
                                      <p:tavLst>
                                        <p:tav tm="0" fmla="#ppt_y-sin(pi*$)/9">
                                          <p:val>
                                            <p:fltVal val="0"/>
                                          </p:val>
                                        </p:tav>
                                        <p:tav tm="100000">
                                          <p:val>
                                            <p:fltVal val="1"/>
                                          </p:val>
                                        </p:tav>
                                      </p:tavLst>
                                    </p:anim>
                                    <p:anim calcmode="lin" valueType="num">
                                      <p:cBhvr>
                                        <p:cTn id="177" dur="2" tmFilter="0, 0; 0.125,0.2665; 0.25,0.4; 0.375,0.465; 0.5,0.5;  0.625,0.535; 0.75,0.6; 0.875,0.7335; 1,1">
                                          <p:stCondLst>
                                            <p:cond delay="33"/>
                                          </p:stCondLst>
                                        </p:cTn>
                                        <p:tgtEl>
                                          <p:spTgt spid="19"/>
                                        </p:tgtEl>
                                        <p:attrNameLst>
                                          <p:attrName>ppt_y</p:attrName>
                                        </p:attrNameLst>
                                      </p:cBhvr>
                                      <p:tavLst>
                                        <p:tav tm="0" fmla="#ppt_y-sin(pi*$)/27">
                                          <p:val>
                                            <p:fltVal val="0"/>
                                          </p:val>
                                        </p:tav>
                                        <p:tav tm="100000">
                                          <p:val>
                                            <p:fltVal val="1"/>
                                          </p:val>
                                        </p:tav>
                                      </p:tavLst>
                                    </p:anim>
                                    <p:anim calcmode="lin" valueType="num">
                                      <p:cBhvr>
                                        <p:cTn id="178" dur="1" tmFilter="0, 0; 0.125,0.2665; 0.25,0.4; 0.375,0.465; 0.5,0.5;  0.625,0.535; 0.75,0.6; 0.875,0.7335; 1,1">
                                          <p:stCondLst>
                                            <p:cond delay="49"/>
                                          </p:stCondLst>
                                        </p:cTn>
                                        <p:tgtEl>
                                          <p:spTgt spid="19"/>
                                        </p:tgtEl>
                                        <p:attrNameLst>
                                          <p:attrName>ppt_y</p:attrName>
                                        </p:attrNameLst>
                                      </p:cBhvr>
                                      <p:tavLst>
                                        <p:tav tm="0" fmla="#ppt_y-sin(pi*$)/81">
                                          <p:val>
                                            <p:fltVal val="0"/>
                                          </p:val>
                                        </p:tav>
                                        <p:tav tm="100000">
                                          <p:val>
                                            <p:fltVal val="1"/>
                                          </p:val>
                                        </p:tav>
                                      </p:tavLst>
                                    </p:anim>
                                    <p:animScale>
                                      <p:cBhvr>
                                        <p:cTn id="179" dur="1">
                                          <p:stCondLst>
                                            <p:cond delay="16"/>
                                          </p:stCondLst>
                                        </p:cTn>
                                        <p:tgtEl>
                                          <p:spTgt spid="19"/>
                                        </p:tgtEl>
                                      </p:cBhvr>
                                      <p:to x="100000" y="60000"/>
                                    </p:animScale>
                                    <p:animScale>
                                      <p:cBhvr>
                                        <p:cTn id="180" dur="1" decel="50000">
                                          <p:stCondLst>
                                            <p:cond delay="17"/>
                                          </p:stCondLst>
                                        </p:cTn>
                                        <p:tgtEl>
                                          <p:spTgt spid="19"/>
                                        </p:tgtEl>
                                      </p:cBhvr>
                                      <p:to x="100000" y="100000"/>
                                    </p:animScale>
                                    <p:animScale>
                                      <p:cBhvr>
                                        <p:cTn id="181" dur="1">
                                          <p:stCondLst>
                                            <p:cond delay="32"/>
                                          </p:stCondLst>
                                        </p:cTn>
                                        <p:tgtEl>
                                          <p:spTgt spid="19"/>
                                        </p:tgtEl>
                                      </p:cBhvr>
                                      <p:to x="100000" y="80000"/>
                                    </p:animScale>
                                    <p:animScale>
                                      <p:cBhvr>
                                        <p:cTn id="182" dur="1" decel="50000">
                                          <p:stCondLst>
                                            <p:cond delay="33"/>
                                          </p:stCondLst>
                                        </p:cTn>
                                        <p:tgtEl>
                                          <p:spTgt spid="19"/>
                                        </p:tgtEl>
                                      </p:cBhvr>
                                      <p:to x="100000" y="100000"/>
                                    </p:animScale>
                                    <p:animScale>
                                      <p:cBhvr>
                                        <p:cTn id="183" dur="1">
                                          <p:stCondLst>
                                            <p:cond delay="49"/>
                                          </p:stCondLst>
                                        </p:cTn>
                                        <p:tgtEl>
                                          <p:spTgt spid="19"/>
                                        </p:tgtEl>
                                      </p:cBhvr>
                                      <p:to x="100000" y="90000"/>
                                    </p:animScale>
                                    <p:animScale>
                                      <p:cBhvr>
                                        <p:cTn id="184" dur="1" decel="50000">
                                          <p:stCondLst>
                                            <p:cond delay="49"/>
                                          </p:stCondLst>
                                        </p:cTn>
                                        <p:tgtEl>
                                          <p:spTgt spid="19"/>
                                        </p:tgtEl>
                                      </p:cBhvr>
                                      <p:to x="100000" y="100000"/>
                                    </p:animScale>
                                    <p:animScale>
                                      <p:cBhvr>
                                        <p:cTn id="185" dur="1">
                                          <p:stCondLst>
                                            <p:cond delay="49"/>
                                          </p:stCondLst>
                                        </p:cTn>
                                        <p:tgtEl>
                                          <p:spTgt spid="19"/>
                                        </p:tgtEl>
                                      </p:cBhvr>
                                      <p:to x="100000" y="95000"/>
                                    </p:animScale>
                                    <p:animScale>
                                      <p:cBhvr>
                                        <p:cTn id="186" dur="1" decel="50000">
                                          <p:stCondLst>
                                            <p:cond delay="49"/>
                                          </p:stCondLst>
                                        </p:cTn>
                                        <p:tgtEl>
                                          <p:spTgt spid="19"/>
                                        </p:tgtEl>
                                      </p:cBhvr>
                                      <p:to x="100000" y="100000"/>
                                    </p:animScale>
                                  </p:childTnLst>
                                </p:cTn>
                              </p:par>
                              <p:par>
                                <p:cTn id="187" presetID="26" presetClass="entr" presetSubtype="0" fill="hold" nodeType="withEffect">
                                  <p:stCondLst>
                                    <p:cond delay="4000"/>
                                  </p:stCondLst>
                                  <p:childTnLst>
                                    <p:set>
                                      <p:cBhvr>
                                        <p:cTn id="188" dur="1" fill="hold">
                                          <p:stCondLst>
                                            <p:cond delay="0"/>
                                          </p:stCondLst>
                                        </p:cTn>
                                        <p:tgtEl>
                                          <p:spTgt spid="20"/>
                                        </p:tgtEl>
                                        <p:attrNameLst>
                                          <p:attrName>style.visibility</p:attrName>
                                        </p:attrNameLst>
                                      </p:cBhvr>
                                      <p:to>
                                        <p:strVal val="visible"/>
                                      </p:to>
                                    </p:set>
                                    <p:animEffect transition="in" filter="wipe(down)">
                                      <p:cBhvr>
                                        <p:cTn id="189" dur="14">
                                          <p:stCondLst>
                                            <p:cond delay="0"/>
                                          </p:stCondLst>
                                        </p:cTn>
                                        <p:tgtEl>
                                          <p:spTgt spid="20"/>
                                        </p:tgtEl>
                                      </p:cBhvr>
                                    </p:animEffect>
                                    <p:anim calcmode="lin" valueType="num">
                                      <p:cBhvr>
                                        <p:cTn id="190" dur="45"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91" dur="1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92" dur="16" tmFilter="0, 0; 0.125,0.2665; 0.25,0.4; 0.375,0.465; 0.5,0.5;  0.625,0.535; 0.75,0.6; 0.875,0.7335; 1,1">
                                          <p:stCondLst>
                                            <p:cond delay="16"/>
                                          </p:stCondLst>
                                        </p:cTn>
                                        <p:tgtEl>
                                          <p:spTgt spid="20"/>
                                        </p:tgtEl>
                                        <p:attrNameLst>
                                          <p:attrName>ppt_y</p:attrName>
                                        </p:attrNameLst>
                                      </p:cBhvr>
                                      <p:tavLst>
                                        <p:tav tm="0" fmla="#ppt_y-sin(pi*$)/9">
                                          <p:val>
                                            <p:fltVal val="0"/>
                                          </p:val>
                                        </p:tav>
                                        <p:tav tm="100000">
                                          <p:val>
                                            <p:fltVal val="1"/>
                                          </p:val>
                                        </p:tav>
                                      </p:tavLst>
                                    </p:anim>
                                    <p:anim calcmode="lin" valueType="num">
                                      <p:cBhvr>
                                        <p:cTn id="193" dur="2" tmFilter="0, 0; 0.125,0.2665; 0.25,0.4; 0.375,0.465; 0.5,0.5;  0.625,0.535; 0.75,0.6; 0.875,0.7335; 1,1">
                                          <p:stCondLst>
                                            <p:cond delay="33"/>
                                          </p:stCondLst>
                                        </p:cTn>
                                        <p:tgtEl>
                                          <p:spTgt spid="20"/>
                                        </p:tgtEl>
                                        <p:attrNameLst>
                                          <p:attrName>ppt_y</p:attrName>
                                        </p:attrNameLst>
                                      </p:cBhvr>
                                      <p:tavLst>
                                        <p:tav tm="0" fmla="#ppt_y-sin(pi*$)/27">
                                          <p:val>
                                            <p:fltVal val="0"/>
                                          </p:val>
                                        </p:tav>
                                        <p:tav tm="100000">
                                          <p:val>
                                            <p:fltVal val="1"/>
                                          </p:val>
                                        </p:tav>
                                      </p:tavLst>
                                    </p:anim>
                                    <p:anim calcmode="lin" valueType="num">
                                      <p:cBhvr>
                                        <p:cTn id="194" dur="1" tmFilter="0, 0; 0.125,0.2665; 0.25,0.4; 0.375,0.465; 0.5,0.5;  0.625,0.535; 0.75,0.6; 0.875,0.7335; 1,1">
                                          <p:stCondLst>
                                            <p:cond delay="49"/>
                                          </p:stCondLst>
                                        </p:cTn>
                                        <p:tgtEl>
                                          <p:spTgt spid="20"/>
                                        </p:tgtEl>
                                        <p:attrNameLst>
                                          <p:attrName>ppt_y</p:attrName>
                                        </p:attrNameLst>
                                      </p:cBhvr>
                                      <p:tavLst>
                                        <p:tav tm="0" fmla="#ppt_y-sin(pi*$)/81">
                                          <p:val>
                                            <p:fltVal val="0"/>
                                          </p:val>
                                        </p:tav>
                                        <p:tav tm="100000">
                                          <p:val>
                                            <p:fltVal val="1"/>
                                          </p:val>
                                        </p:tav>
                                      </p:tavLst>
                                    </p:anim>
                                    <p:animScale>
                                      <p:cBhvr>
                                        <p:cTn id="195" dur="1">
                                          <p:stCondLst>
                                            <p:cond delay="16"/>
                                          </p:stCondLst>
                                        </p:cTn>
                                        <p:tgtEl>
                                          <p:spTgt spid="20"/>
                                        </p:tgtEl>
                                      </p:cBhvr>
                                      <p:to x="100000" y="60000"/>
                                    </p:animScale>
                                    <p:animScale>
                                      <p:cBhvr>
                                        <p:cTn id="196" dur="1" decel="50000">
                                          <p:stCondLst>
                                            <p:cond delay="17"/>
                                          </p:stCondLst>
                                        </p:cTn>
                                        <p:tgtEl>
                                          <p:spTgt spid="20"/>
                                        </p:tgtEl>
                                      </p:cBhvr>
                                      <p:to x="100000" y="100000"/>
                                    </p:animScale>
                                    <p:animScale>
                                      <p:cBhvr>
                                        <p:cTn id="197" dur="1">
                                          <p:stCondLst>
                                            <p:cond delay="32"/>
                                          </p:stCondLst>
                                        </p:cTn>
                                        <p:tgtEl>
                                          <p:spTgt spid="20"/>
                                        </p:tgtEl>
                                      </p:cBhvr>
                                      <p:to x="100000" y="80000"/>
                                    </p:animScale>
                                    <p:animScale>
                                      <p:cBhvr>
                                        <p:cTn id="198" dur="1" decel="50000">
                                          <p:stCondLst>
                                            <p:cond delay="33"/>
                                          </p:stCondLst>
                                        </p:cTn>
                                        <p:tgtEl>
                                          <p:spTgt spid="20"/>
                                        </p:tgtEl>
                                      </p:cBhvr>
                                      <p:to x="100000" y="100000"/>
                                    </p:animScale>
                                    <p:animScale>
                                      <p:cBhvr>
                                        <p:cTn id="199" dur="1">
                                          <p:stCondLst>
                                            <p:cond delay="49"/>
                                          </p:stCondLst>
                                        </p:cTn>
                                        <p:tgtEl>
                                          <p:spTgt spid="20"/>
                                        </p:tgtEl>
                                      </p:cBhvr>
                                      <p:to x="100000" y="90000"/>
                                    </p:animScale>
                                    <p:animScale>
                                      <p:cBhvr>
                                        <p:cTn id="200" dur="1" decel="50000">
                                          <p:stCondLst>
                                            <p:cond delay="49"/>
                                          </p:stCondLst>
                                        </p:cTn>
                                        <p:tgtEl>
                                          <p:spTgt spid="20"/>
                                        </p:tgtEl>
                                      </p:cBhvr>
                                      <p:to x="100000" y="100000"/>
                                    </p:animScale>
                                    <p:animScale>
                                      <p:cBhvr>
                                        <p:cTn id="201" dur="1">
                                          <p:stCondLst>
                                            <p:cond delay="49"/>
                                          </p:stCondLst>
                                        </p:cTn>
                                        <p:tgtEl>
                                          <p:spTgt spid="20"/>
                                        </p:tgtEl>
                                      </p:cBhvr>
                                      <p:to x="100000" y="95000"/>
                                    </p:animScale>
                                    <p:animScale>
                                      <p:cBhvr>
                                        <p:cTn id="202" dur="1" decel="50000">
                                          <p:stCondLst>
                                            <p:cond delay="49"/>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t>
            </a:r>
            <a:r>
              <a:rPr lang="en-US" dirty="0" smtClean="0"/>
              <a:t>usually </a:t>
            </a:r>
            <a:r>
              <a:rPr lang="en-US" dirty="0"/>
              <a:t>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205774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smtClean="0"/>
              <a:t>LabVIEW Task Manager</a:t>
            </a:r>
            <a:endParaRPr lang="en-US" b="1" i="1" dirty="0"/>
          </a:p>
        </p:txBody>
      </p:sp>
      <p:sp>
        <p:nvSpPr>
          <p:cNvPr id="6" name="Content Placeholder 5"/>
          <p:cNvSpPr>
            <a:spLocks noGrp="1"/>
          </p:cNvSpPr>
          <p:nvPr>
            <p:ph idx="1"/>
          </p:nvPr>
        </p:nvSpPr>
        <p:spPr>
          <a:xfrm>
            <a:off x="454026" y="2105468"/>
            <a:ext cx="8229600" cy="2236953"/>
          </a:xfrm>
        </p:spPr>
        <p:txBody>
          <a:bodyPr/>
          <a:lstStyle/>
          <a:p>
            <a:r>
              <a:rPr lang="en-US" sz="2000" dirty="0" smtClean="0"/>
              <a:t>Providing a dynamic &amp; big-picture view of all VIs currently in memory</a:t>
            </a:r>
          </a:p>
          <a:p>
            <a:pPr lvl="1"/>
            <a:r>
              <a:rPr lang="en-US" sz="1800" dirty="0" smtClean="0"/>
              <a:t>by delivering new comprehensions into your running code</a:t>
            </a:r>
          </a:p>
          <a:p>
            <a:r>
              <a:rPr lang="en-US" sz="2000" dirty="0" smtClean="0"/>
              <a:t>Conquering those difficulties concerning reentrancy, clones, dynamic launching, finding &amp; aborting hung VIs, and other sticky complications</a:t>
            </a:r>
          </a:p>
          <a:p>
            <a:pPr lvl="1"/>
            <a:r>
              <a:rPr lang="en-US" sz="1800" dirty="0" smtClean="0"/>
              <a:t>by enabling interaction with individual or groups of VIs in many various ways</a:t>
            </a:r>
          </a:p>
        </p:txBody>
      </p:sp>
      <p:sp>
        <p:nvSpPr>
          <p:cNvPr id="7" name="Text Placeholder 6"/>
          <p:cNvSpPr>
            <a:spLocks noGrp="1"/>
          </p:cNvSpPr>
          <p:nvPr>
            <p:ph type="body" sz="quarter" idx="10"/>
          </p:nvPr>
        </p:nvSpPr>
        <p:spPr>
          <a:xfrm>
            <a:off x="454027" y="1463043"/>
            <a:ext cx="8229600" cy="264343"/>
          </a:xfrm>
        </p:spPr>
        <p:txBody>
          <a:bodyPr/>
          <a:lstStyle/>
          <a:p>
            <a:r>
              <a:rPr lang="en-US" sz="1700" b="1" dirty="0" smtClean="0">
                <a:solidFill>
                  <a:schemeClr val="bg2">
                    <a:lumMod val="25000"/>
                  </a:schemeClr>
                </a:solidFill>
              </a:rPr>
              <a:t>The </a:t>
            </a:r>
            <a:r>
              <a:rPr lang="en-US" sz="1700" b="1" i="1" dirty="0" smtClean="0">
                <a:solidFill>
                  <a:schemeClr val="bg2">
                    <a:lumMod val="25000"/>
                  </a:schemeClr>
                </a:solidFill>
              </a:rPr>
              <a:t>LabVIEW Task Manager</a:t>
            </a:r>
            <a:r>
              <a:rPr lang="en-US" sz="1700" b="1" dirty="0" smtClean="0">
                <a:solidFill>
                  <a:schemeClr val="bg2">
                    <a:lumMod val="25000"/>
                  </a:schemeClr>
                </a:solidFill>
              </a:rPr>
              <a:t> seeks to be that missing unified debugging tool</a:t>
            </a:r>
            <a:endParaRPr lang="en-US" sz="1700" b="1" dirty="0">
              <a:solidFill>
                <a:schemeClr val="bg2">
                  <a:lumMod val="25000"/>
                </a:schemeClr>
              </a:solidFill>
            </a:endParaRP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2956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a:t>
            </a:r>
            <a:r>
              <a:rPr lang="en-US" b="1" dirty="0" smtClean="0">
                <a:solidFill>
                  <a:srgbClr val="2E74B5"/>
                </a:solidFill>
                <a:ea typeface="Times New Roman" panose="02020603050405020304" pitchFamily="18" charset="0"/>
                <a:cs typeface="Times New Roman" panose="02020603050405020304" pitchFamily="18" charset="0"/>
              </a:rPr>
              <a:t> </a:t>
            </a:r>
            <a:r>
              <a:rPr lang="en-US" dirty="0"/>
              <a:t>Instance</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smtClean="0"/>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smtClean="0">
                <a:latin typeface="Calibri" panose="020F0502020204030204" pitchFamily="34" charset="0"/>
                <a:ea typeface="Calibri" panose="020F0502020204030204" pitchFamily="34" charset="0"/>
                <a:cs typeface="Times New Roman" panose="02020603050405020304" pitchFamily="18" charset="0"/>
              </a:rPr>
              <a:t>The </a:t>
            </a:r>
            <a:r>
              <a:rPr lang="en-US" sz="2000" i="1" dirty="0" smtClean="0">
                <a:latin typeface="Calibri" panose="020F0502020204030204" pitchFamily="34" charset="0"/>
                <a:ea typeface="Calibri" panose="020F0502020204030204" pitchFamily="34" charset="0"/>
                <a:cs typeface="Times New Roman" panose="02020603050405020304" pitchFamily="18" charset="0"/>
              </a:rPr>
              <a:t>LabVIEW Task Manager (LVTM) </a:t>
            </a:r>
            <a:r>
              <a:rPr lang="en-US" sz="2000" dirty="0" smtClean="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349868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i="1" dirty="0"/>
              <a:t>Group By Library </a:t>
            </a:r>
            <a:r>
              <a:rPr lang="en-US" sz="2000" dirty="0"/>
              <a:t>displays all VIs in the selected application instance grouped by the library they belong to.  All VIs that are not part of any library are shown under &lt;no parent library&gt;.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i="1" dirty="0"/>
              <a:t>Group By Folder</a:t>
            </a:r>
            <a:r>
              <a:rPr lang="en-US" sz="2000" dirty="0"/>
              <a:t> displays all VIs in the selected application instance with their folder hierarchy on disk.  This view makes it easy to see where all the project dependencies live on disk.</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i="1" dirty="0"/>
              <a:t>Flat List </a:t>
            </a:r>
            <a:r>
              <a:rPr lang="en-US" sz="2000" dirty="0"/>
              <a:t>displays all VIs in the selected application instance as a list.  This view can help sorting the view by different properties of the VIs, by clicking on the column headers.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2000" dirty="0"/>
              <a:t>Filtering out VIs that you don’t currently care about can tremendously improve performance of the LVTM</a:t>
            </a:r>
          </a:p>
          <a:p>
            <a:pPr lvl="2"/>
            <a:r>
              <a:rPr lang="en-US" sz="1800" dirty="0"/>
              <a:t>Certain dynamic properties of all VIs are occasionally checked and updated.  The more VIs that need to be checked, the more resources are tied up, and the longer each update cycle takes.</a:t>
            </a:r>
          </a:p>
          <a:p>
            <a:pPr lvl="1"/>
            <a:r>
              <a:rPr lang="en-US" sz="2000" dirty="0"/>
              <a:t>Also helps the user to de-clutter the view</a:t>
            </a:r>
          </a:p>
        </p:txBody>
      </p:sp>
    </p:spTree>
    <p:extLst>
      <p:ext uri="{BB962C8B-B14F-4D97-AF65-F5344CB8AC3E}">
        <p14:creationId xmlns:p14="http://schemas.microsoft.com/office/powerpoint/2010/main" val="255753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5">
              <a:extLst>
                <a:ext uri="{28A0092B-C50C-407E-A947-70E740481C1C}">
                  <a14:useLocalDpi xmlns:a14="http://schemas.microsoft.com/office/drawing/2010/main" val="0"/>
                </a:ext>
              </a:extLst>
            </a:blip>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a:r>
            <a:r>
              <a:rPr lang="en-US" sz="1500" dirty="0" smtClean="0"/>
              <a:t>near </a:t>
            </a:r>
            <a:r>
              <a:rPr lang="en-US" sz="1500" dirty="0"/>
              <a:t>the </a:t>
            </a:r>
            <a:r>
              <a:rPr lang="en-US" sz="1500" dirty="0" smtClean="0"/>
              <a:t>top </a:t>
            </a:r>
            <a:r>
              <a:rPr lang="en-US" sz="1500" dirty="0"/>
              <a:t>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196071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Helper Functions</a:t>
            </a:r>
            <a:endParaRPr lang="en-US" dirty="0"/>
          </a:p>
        </p:txBody>
      </p:sp>
      <p:sp>
        <p:nvSpPr>
          <p:cNvPr id="3" name="Content Placeholder 2"/>
          <p:cNvSpPr>
            <a:spLocks noGrp="1"/>
          </p:cNvSpPr>
          <p:nvPr>
            <p:ph idx="1"/>
          </p:nvPr>
        </p:nvSpPr>
        <p:spPr>
          <a:xfrm>
            <a:off x="454025" y="1194319"/>
            <a:ext cx="7504113" cy="3209406"/>
          </a:xfrm>
        </p:spPr>
        <p:txBody>
          <a:bodyPr/>
          <a:lstStyle/>
          <a:p>
            <a:pPr marL="0" indent="0">
              <a:buNone/>
            </a:pPr>
            <a:r>
              <a:rPr lang="en-US" dirty="0" smtClean="0"/>
              <a:t>These functions are available to assist with your debugging efforts</a:t>
            </a:r>
          </a:p>
          <a:p>
            <a:pPr marL="0" indent="0">
              <a:buNone/>
            </a:pPr>
            <a:endParaRPr lang="en-US" dirty="0" smtClean="0"/>
          </a:p>
          <a:p>
            <a:r>
              <a:rPr lang="en-US" b="1" dirty="0" smtClean="0"/>
              <a:t>LVTM Pause </a:t>
            </a:r>
            <a:r>
              <a:rPr lang="en-US" dirty="0" smtClean="0"/>
              <a:t>– Drop this function into any VI you wish to pause</a:t>
            </a:r>
          </a:p>
          <a:p>
            <a:pPr lvl="1"/>
            <a:r>
              <a:rPr lang="en-US" dirty="0" smtClean="0"/>
              <a:t>If the pause request is generated from a clone of a reentrant VI, it will pause all clones of that VI</a:t>
            </a:r>
          </a:p>
          <a:p>
            <a:pPr lvl="1"/>
            <a:r>
              <a:rPr lang="en-US" dirty="0" smtClean="0"/>
              <a:t>Works only if the LabVIEW Task Manager is running, in the same application instance</a:t>
            </a:r>
          </a:p>
          <a:p>
            <a:pPr marL="274320" lvl="1" indent="0">
              <a:buNone/>
            </a:pPr>
            <a:endParaRPr lang="en-US" dirty="0" smtClean="0"/>
          </a:p>
          <a:p>
            <a:r>
              <a:rPr lang="en-US" b="1" dirty="0" smtClean="0"/>
              <a:t>Clone Beacon </a:t>
            </a:r>
            <a:r>
              <a:rPr lang="en-US" dirty="0" smtClean="0"/>
              <a:t>– Drop this VI into any asynchronously called reentrant VI, to force it to be seen by LabVIEW Task Manager</a:t>
            </a:r>
          </a:p>
          <a:p>
            <a:endParaRPr lang="en-US" dirty="0"/>
          </a:p>
        </p:txBody>
      </p:sp>
      <p:sp>
        <p:nvSpPr>
          <p:cNvPr id="4" name="Text Placeholder 3"/>
          <p:cNvSpPr>
            <a:spLocks noGrp="1"/>
          </p:cNvSpPr>
          <p:nvPr>
            <p:ph type="body" sz="quarter" idx="10"/>
          </p:nvPr>
        </p:nvSpPr>
        <p:spPr/>
        <p:txBody>
          <a:bodyPr/>
          <a:lstStyle/>
          <a:p>
            <a:r>
              <a:rPr lang="en-US" smtClean="0"/>
              <a:t>Available from the Functions Palette</a:t>
            </a:r>
            <a:endParaRPr lang="en-US" dirty="0" smtClean="0"/>
          </a:p>
        </p:txBody>
      </p:sp>
      <p:pic>
        <p:nvPicPr>
          <p:cNvPr id="8"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247" y="1943395"/>
            <a:ext cx="688568" cy="688568"/>
          </a:xfrm>
          <a:prstGeom prst="rect">
            <a:avLst/>
          </a:prstGeom>
        </p:spPr>
      </p:pic>
      <p:pic>
        <p:nvPicPr>
          <p:cNvPr id="12" name="Content Placeholder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247" y="3490535"/>
            <a:ext cx="699680" cy="699680"/>
          </a:xfrm>
          <a:prstGeom prst="rect">
            <a:avLst/>
          </a:prstGeom>
        </p:spPr>
      </p:pic>
    </p:spTree>
    <p:extLst>
      <p:ext uri="{BB962C8B-B14F-4D97-AF65-F5344CB8AC3E}">
        <p14:creationId xmlns:p14="http://schemas.microsoft.com/office/powerpoint/2010/main" val="14613285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LVTM Control App</a:t>
            </a:r>
            <a:endParaRPr lang="en-US" dirty="0"/>
          </a:p>
        </p:txBody>
      </p:sp>
      <p:sp>
        <p:nvSpPr>
          <p:cNvPr id="6" name="Content Placeholder 5"/>
          <p:cNvSpPr>
            <a:spLocks noGrp="1"/>
          </p:cNvSpPr>
          <p:nvPr>
            <p:ph idx="1"/>
          </p:nvPr>
        </p:nvSpPr>
        <p:spPr/>
        <p:txBody>
          <a:bodyPr/>
          <a:lstStyle/>
          <a:p>
            <a:r>
              <a:rPr lang="en-US" dirty="0" smtClean="0"/>
              <a:t>This is an executable that works with LabVIEW Task Manager</a:t>
            </a:r>
          </a:p>
          <a:p>
            <a:r>
              <a:rPr lang="en-US" dirty="0" smtClean="0"/>
              <a:t>It queries LVTM for all modal Vis, in all application instances</a:t>
            </a:r>
          </a:p>
          <a:p>
            <a:r>
              <a:rPr lang="en-US" dirty="0" smtClean="0"/>
              <a:t>Let’s you close the FP of any of these VIs</a:t>
            </a:r>
          </a:p>
          <a:p>
            <a:endParaRPr lang="en-US" dirty="0"/>
          </a:p>
        </p:txBody>
      </p:sp>
      <p:sp>
        <p:nvSpPr>
          <p:cNvPr id="7" name="Text Placeholder 6"/>
          <p:cNvSpPr>
            <a:spLocks noGrp="1"/>
          </p:cNvSpPr>
          <p:nvPr>
            <p:ph type="body" sz="quarter" idx="10"/>
          </p:nvPr>
        </p:nvSpPr>
        <p:spPr/>
        <p:txBody>
          <a:bodyPr/>
          <a:lstStyle/>
          <a:p>
            <a:r>
              <a:rPr lang="en-US" dirty="0" smtClean="0"/>
              <a:t>Remember the stalemate?</a:t>
            </a:r>
            <a:endParaRPr lang="en-US" dirty="0"/>
          </a:p>
        </p:txBody>
      </p:sp>
      <p:pic>
        <p:nvPicPr>
          <p:cNvPr id="8" name="Content Placeholder 12"/>
          <p:cNvPicPr>
            <a:picLocks noChangeAspect="1"/>
          </p:cNvPicPr>
          <p:nvPr/>
        </p:nvPicPr>
        <p:blipFill rotWithShape="1">
          <a:blip r:embed="rId2">
            <a:extLst>
              <a:ext uri="{28A0092B-C50C-407E-A947-70E740481C1C}">
                <a14:useLocalDpi xmlns:a14="http://schemas.microsoft.com/office/drawing/2010/main" val="0"/>
              </a:ext>
            </a:extLst>
          </a:blip>
          <a:srcRect b="34075"/>
          <a:stretch/>
        </p:blipFill>
        <p:spPr>
          <a:xfrm>
            <a:off x="454025" y="2457597"/>
            <a:ext cx="2996249" cy="2116132"/>
          </a:xfrm>
          <a:prstGeom prst="rect">
            <a:avLst/>
          </a:prstGeom>
        </p:spPr>
      </p:pic>
      <p:pic>
        <p:nvPicPr>
          <p:cNvPr id="10" name="Picture 9"/>
          <p:cNvPicPr>
            <a:picLocks noChangeAspect="1"/>
          </p:cNvPicPr>
          <p:nvPr/>
        </p:nvPicPr>
        <p:blipFill>
          <a:blip r:embed="rId3"/>
          <a:stretch>
            <a:fillRect/>
          </a:stretch>
        </p:blipFill>
        <p:spPr>
          <a:xfrm>
            <a:off x="3858896" y="2457597"/>
            <a:ext cx="4824730" cy="2395682"/>
          </a:xfrm>
          <a:prstGeom prst="rect">
            <a:avLst/>
          </a:prstGeom>
        </p:spPr>
      </p:pic>
    </p:spTree>
    <p:extLst>
      <p:ext uri="{BB962C8B-B14F-4D97-AF65-F5344CB8AC3E}">
        <p14:creationId xmlns:p14="http://schemas.microsoft.com/office/powerpoint/2010/main" val="2093800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a:t>
            </a:r>
            <a:r>
              <a:rPr lang="en-US" sz="1100" dirty="0" err="1">
                <a:latin typeface="Courier New" panose="02070309020205020404" pitchFamily="49" charset="0"/>
                <a:cs typeface="Courier New" panose="02070309020205020404" pitchFamily="49" charset="0"/>
              </a:rPr>
              <a:t>VIs_LVTM</a:t>
            </a:r>
            <a:r>
              <a:rPr lang="en-US" sz="1100" dirty="0">
                <a:latin typeface="Courier New" panose="02070309020205020404" pitchFamily="49" charset="0"/>
                <a:cs typeface="Courier New" panose="02070309020205020404" pitchFamily="49" charset="0"/>
              </a:rPr>
              <a:t>\Parallel VIs Launcher.vi</a:t>
            </a:r>
          </a:p>
          <a:p>
            <a:pPr marL="742924" lvl="1" indent="-285750">
              <a:buFont typeface="Arial" panose="020B0604020202020204" pitchFamily="34" charset="0"/>
              <a:buChar char="•"/>
            </a:pPr>
            <a:r>
              <a:rPr lang="en-US" sz="1200" dirty="0"/>
              <a:t>Demonstrate normal VI –vs- different kinds of clone VIs</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46984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293842" y="1122355"/>
            <a:ext cx="6480535" cy="3544888"/>
          </a:xfrm>
        </p:spPr>
      </p:pic>
      <p:sp>
        <p:nvSpPr>
          <p:cNvPr id="15" name="Text Placeholder 14"/>
          <p:cNvSpPr>
            <a:spLocks noGrp="1"/>
          </p:cNvSpPr>
          <p:nvPr>
            <p:ph type="body" sz="quarter" idx="10"/>
          </p:nvPr>
        </p:nvSpPr>
        <p:spPr/>
        <p:txBody>
          <a:bodyPr/>
          <a:lstStyle/>
          <a:p>
            <a:r>
              <a:rPr lang="en-US" dirty="0" smtClean="0"/>
              <a:t>Nicely laid out block diagrams, happily flowing data and messages, …</a:t>
            </a:r>
            <a:endParaRPr lang="en-US" dirty="0"/>
          </a:p>
        </p:txBody>
      </p:sp>
    </p:spTree>
    <p:extLst>
      <p:ext uri="{BB962C8B-B14F-4D97-AF65-F5344CB8AC3E}">
        <p14:creationId xmlns:p14="http://schemas.microsoft.com/office/powerpoint/2010/main" val="549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ut There Are Visuals That Make Our Faces </a:t>
            </a:r>
            <a:r>
              <a:rPr lang="en-US" dirty="0"/>
              <a:t>C</a:t>
            </a:r>
            <a:r>
              <a:rPr lang="en-US" dirty="0" smtClean="0"/>
              <a:t>ringe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273" y="1367621"/>
            <a:ext cx="4029104" cy="2862283"/>
          </a:xfrm>
        </p:spPr>
      </p:pic>
      <p:sp>
        <p:nvSpPr>
          <p:cNvPr id="4" name="Text Placeholder 3"/>
          <p:cNvSpPr>
            <a:spLocks noGrp="1"/>
          </p:cNvSpPr>
          <p:nvPr>
            <p:ph type="body" sz="quarter" idx="10"/>
          </p:nvPr>
        </p:nvSpPr>
        <p:spPr/>
        <p:txBody>
          <a:bodyPr/>
          <a:lstStyle/>
          <a:p>
            <a:r>
              <a:rPr lang="en-US" dirty="0"/>
              <a:t> … and our sphincters tighten</a:t>
            </a:r>
          </a:p>
        </p:txBody>
      </p:sp>
      <p:sp>
        <p:nvSpPr>
          <p:cNvPr id="10" name="TextBox 9"/>
          <p:cNvSpPr txBox="1"/>
          <p:nvPr/>
        </p:nvSpPr>
        <p:spPr>
          <a:xfrm>
            <a:off x="5959784" y="2930991"/>
            <a:ext cx="2723841" cy="1077218"/>
          </a:xfrm>
          <a:prstGeom prst="rect">
            <a:avLst/>
          </a:prstGeom>
          <a:solidFill>
            <a:schemeClr val="accent1">
              <a:lumMod val="20000"/>
              <a:lumOff val="80000"/>
            </a:schemeClr>
          </a:solidFill>
        </p:spPr>
        <p:txBody>
          <a:bodyPr wrap="square" lIns="91440" rIns="0" rtlCol="0">
            <a:spAutoFit/>
          </a:bodyPr>
          <a:lstStyle/>
          <a:p>
            <a:r>
              <a:rPr lang="en-US" sz="1600" b="1" dirty="0"/>
              <a:t>WHAT?!</a:t>
            </a:r>
            <a:r>
              <a:rPr lang="en-US" sz="1600" dirty="0"/>
              <a:t>  </a:t>
            </a:r>
            <a:endParaRPr lang="en-US" sz="1600" dirty="0" smtClean="0"/>
          </a:p>
          <a:p>
            <a:r>
              <a:rPr lang="en-US" sz="1600" dirty="0" smtClean="0"/>
              <a:t>There </a:t>
            </a:r>
            <a:r>
              <a:rPr lang="en-US" sz="1600" dirty="0"/>
              <a:t>are still VIs running?!</a:t>
            </a:r>
            <a:br>
              <a:rPr lang="en-US" sz="1600" dirty="0"/>
            </a:br>
            <a:r>
              <a:rPr lang="en-US" sz="1600" dirty="0"/>
              <a:t>Which ones</a:t>
            </a:r>
            <a:r>
              <a:rPr lang="en-US" sz="1600" dirty="0" smtClean="0"/>
              <a:t>?!</a:t>
            </a:r>
          </a:p>
          <a:p>
            <a:r>
              <a:rPr lang="en-US" sz="1600" dirty="0" smtClean="0"/>
              <a:t>I thought, I got ‘</a:t>
            </a:r>
            <a:r>
              <a:rPr lang="en-US" sz="1600" dirty="0" err="1" smtClean="0"/>
              <a:t>em</a:t>
            </a:r>
            <a:r>
              <a:rPr lang="en-US" sz="1600" dirty="0" smtClean="0"/>
              <a:t> all </a:t>
            </a:r>
            <a:r>
              <a:rPr lang="en-US" sz="1600" dirty="0" smtClean="0">
                <a:sym typeface="Wingdings" panose="05000000000000000000" pitchFamily="2" charset="2"/>
              </a:rPr>
              <a:t></a:t>
            </a:r>
            <a:endParaRPr lang="en-US" sz="1600" dirty="0"/>
          </a:p>
        </p:txBody>
      </p:sp>
    </p:spTree>
    <p:extLst>
      <p:ext uri="{BB962C8B-B14F-4D97-AF65-F5344CB8AC3E}">
        <p14:creationId xmlns:p14="http://schemas.microsoft.com/office/powerpoint/2010/main" val="8961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And then there is the stale·mate</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0700" y="1411864"/>
            <a:ext cx="2996249" cy="3209925"/>
          </a:xfrm>
        </p:spPr>
      </p:pic>
      <p:sp>
        <p:nvSpPr>
          <p:cNvPr id="4" name="Text Placeholder 3"/>
          <p:cNvSpPr>
            <a:spLocks noGrp="1"/>
          </p:cNvSpPr>
          <p:nvPr>
            <p:ph type="body" sz="quarter" idx="10"/>
          </p:nvPr>
        </p:nvSpPr>
        <p:spPr>
          <a:xfrm>
            <a:off x="296144" y="1477644"/>
            <a:ext cx="2591781" cy="2217482"/>
          </a:xfrm>
        </p:spPr>
        <p:txBody>
          <a:bodyPr/>
          <a:lstStyle/>
          <a:p>
            <a:r>
              <a:rPr lang="en-US" dirty="0" smtClean="0"/>
              <a:t>/ˈ</a:t>
            </a:r>
            <a:r>
              <a:rPr lang="en-US" dirty="0" err="1" smtClean="0"/>
              <a:t>stālˌmāt</a:t>
            </a:r>
            <a:r>
              <a:rPr lang="en-US" dirty="0" smtClean="0"/>
              <a:t>/, noun, a position counting as a draw, in which a player is not in check but cannot move except into check.</a:t>
            </a:r>
            <a:endParaRPr lang="en-US" dirty="0"/>
          </a:p>
        </p:txBody>
      </p:sp>
      <p:sp>
        <p:nvSpPr>
          <p:cNvPr id="11" name="TextBox 10"/>
          <p:cNvSpPr txBox="1"/>
          <p:nvPr/>
        </p:nvSpPr>
        <p:spPr>
          <a:xfrm>
            <a:off x="5518858" y="3869995"/>
            <a:ext cx="3315955" cy="830997"/>
          </a:xfrm>
          <a:prstGeom prst="rect">
            <a:avLst/>
          </a:prstGeom>
          <a:solidFill>
            <a:schemeClr val="accent1">
              <a:lumMod val="20000"/>
              <a:lumOff val="80000"/>
            </a:schemeClr>
          </a:solidFill>
        </p:spPr>
        <p:txBody>
          <a:bodyPr wrap="square" lIns="91440" rIns="0" rtlCol="0">
            <a:spAutoFit/>
          </a:bodyPr>
          <a:lstStyle/>
          <a:p>
            <a:r>
              <a:rPr lang="en-US" sz="1600" dirty="0"/>
              <a:t>&lt;sigh&gt; I guess the only way out of </a:t>
            </a:r>
            <a:r>
              <a:rPr lang="en-US" sz="1600" dirty="0" smtClean="0"/>
              <a:t>this is </a:t>
            </a:r>
            <a:r>
              <a:rPr lang="en-US" sz="1600" dirty="0"/>
              <a:t>to kill LabVIEW – </a:t>
            </a:r>
            <a:r>
              <a:rPr lang="en-US" sz="1600" b="1" dirty="0"/>
              <a:t>but I have unsaved VIs!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405" y="873762"/>
            <a:ext cx="3979358" cy="2650429"/>
          </a:xfrm>
          <a:prstGeom prst="rect">
            <a:avLst/>
          </a:prstGeom>
        </p:spPr>
      </p:pic>
      <p:sp>
        <p:nvSpPr>
          <p:cNvPr id="6" name="TextBox 5"/>
          <p:cNvSpPr txBox="1"/>
          <p:nvPr/>
        </p:nvSpPr>
        <p:spPr>
          <a:xfrm>
            <a:off x="7474584" y="2982285"/>
            <a:ext cx="1511533" cy="738664"/>
          </a:xfrm>
          <a:prstGeom prst="rect">
            <a:avLst/>
          </a:prstGeom>
          <a:solidFill>
            <a:srgbClr val="FFFFB2"/>
          </a:solidFill>
          <a:ln>
            <a:solidFill>
              <a:schemeClr val="tx2"/>
            </a:solidFill>
          </a:ln>
        </p:spPr>
        <p:txBody>
          <a:bodyPr wrap="square" lIns="91440" rIns="0" rtlCol="0">
            <a:spAutoFit/>
          </a:bodyPr>
          <a:lstStyle/>
          <a:p>
            <a:r>
              <a:rPr lang="en-US" sz="1400" dirty="0" smtClean="0"/>
              <a:t>These buttons only laugh </a:t>
            </a:r>
            <a:r>
              <a:rPr lang="en-US" sz="1400" dirty="0"/>
              <a:t>at </a:t>
            </a:r>
            <a:r>
              <a:rPr lang="en-US" sz="1400" dirty="0" smtClean="0"/>
              <a:t>you when </a:t>
            </a:r>
            <a:r>
              <a:rPr lang="en-US" sz="1400" dirty="0"/>
              <a:t>clicked</a:t>
            </a:r>
          </a:p>
        </p:txBody>
      </p:sp>
      <p:cxnSp>
        <p:nvCxnSpPr>
          <p:cNvPr id="17" name="Straight Arrow Connector 16"/>
          <p:cNvCxnSpPr>
            <a:stCxn id="6" idx="1"/>
          </p:cNvCxnSpPr>
          <p:nvPr/>
        </p:nvCxnSpPr>
        <p:spPr>
          <a:xfrm flipH="1" flipV="1">
            <a:off x="7157320" y="3269473"/>
            <a:ext cx="317264" cy="82144"/>
          </a:xfrm>
          <a:prstGeom prst="straightConnector1">
            <a:avLst/>
          </a:prstGeom>
          <a:ln w="12700">
            <a:solidFill>
              <a:schemeClr val="bg2">
                <a:lumMod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69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8947</TotalTime>
  <Words>2282</Words>
  <Application>Microsoft Office PowerPoint</Application>
  <PresentationFormat>On-screen Show (16:9)</PresentationFormat>
  <Paragraphs>367</Paragraphs>
  <Slides>47</Slides>
  <Notes>31</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Bodoni MT</vt:lpstr>
      <vt:lpstr>Calibri</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As LabVIEW enthusiasts, we all love visuals</vt:lpstr>
      <vt:lpstr>But There Are Visuals That Make Our Faces Cringe</vt:lpstr>
      <vt:lpstr>And then there is the stale·mate</vt:lpstr>
      <vt:lpstr>Random VIs Throwing Random Errors</vt:lpstr>
      <vt:lpstr>Tried &amp; True, Conventional Debugging Tools</vt:lpstr>
      <vt:lpstr>Probes !!!</vt:lpstr>
      <vt:lpstr>Tried &amp; True, Conventional Debugging Tools</vt:lpstr>
      <vt:lpstr>Often forgotten, overlooked</vt:lpstr>
      <vt:lpstr>There are many Free, 3rd-party Debugging Tools</vt:lpstr>
      <vt:lpstr>More NI debugging tools</vt:lpstr>
      <vt:lpstr>More NI debugging tools</vt:lpstr>
      <vt:lpstr>More NI debugging tools</vt:lpstr>
      <vt:lpstr>Some impediments to advanced troubleshooting …</vt:lpstr>
      <vt:lpstr>Some impediments to advanced troubleshooting …</vt:lpstr>
      <vt:lpstr>Placing probes BEFORE executing CBR VIs …</vt:lpstr>
      <vt:lpstr>Placing probes BEFORE executing CBR VIs …</vt:lpstr>
      <vt:lpstr>Placing probes BEFORE executing CBR VIs …</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LVTM Control App</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Vargo, Timothy D</cp:lastModifiedBy>
  <cp:revision>369</cp:revision>
  <dcterms:created xsi:type="dcterms:W3CDTF">2017-01-30T19:54:50Z</dcterms:created>
  <dcterms:modified xsi:type="dcterms:W3CDTF">2017-05-23T17:04:37Z</dcterms:modified>
</cp:coreProperties>
</file>